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8"/>
  </p:notesMasterIdLst>
  <p:handoutMasterIdLst>
    <p:handoutMasterId r:id="rId89"/>
  </p:handoutMasterIdLst>
  <p:sldIdLst>
    <p:sldId id="328" r:id="rId2"/>
    <p:sldId id="327" r:id="rId3"/>
    <p:sldId id="584" r:id="rId4"/>
    <p:sldId id="581" r:id="rId5"/>
    <p:sldId id="582" r:id="rId6"/>
    <p:sldId id="585" r:id="rId7"/>
    <p:sldId id="587" r:id="rId8"/>
    <p:sldId id="588" r:id="rId9"/>
    <p:sldId id="589" r:id="rId10"/>
    <p:sldId id="590" r:id="rId11"/>
    <p:sldId id="591" r:id="rId12"/>
    <p:sldId id="592" r:id="rId13"/>
    <p:sldId id="593" r:id="rId14"/>
    <p:sldId id="594" r:id="rId15"/>
    <p:sldId id="595" r:id="rId16"/>
    <p:sldId id="596" r:id="rId17"/>
    <p:sldId id="597" r:id="rId18"/>
    <p:sldId id="598" r:id="rId19"/>
    <p:sldId id="599" r:id="rId20"/>
    <p:sldId id="600" r:id="rId21"/>
    <p:sldId id="601" r:id="rId22"/>
    <p:sldId id="602" r:id="rId23"/>
    <p:sldId id="603" r:id="rId24"/>
    <p:sldId id="616" r:id="rId25"/>
    <p:sldId id="604" r:id="rId26"/>
    <p:sldId id="605" r:id="rId27"/>
    <p:sldId id="606" r:id="rId28"/>
    <p:sldId id="607" r:id="rId29"/>
    <p:sldId id="608" r:id="rId30"/>
    <p:sldId id="609" r:id="rId31"/>
    <p:sldId id="610" r:id="rId32"/>
    <p:sldId id="611" r:id="rId33"/>
    <p:sldId id="612" r:id="rId34"/>
    <p:sldId id="613" r:id="rId35"/>
    <p:sldId id="614" r:id="rId36"/>
    <p:sldId id="615" r:id="rId37"/>
    <p:sldId id="617" r:id="rId38"/>
    <p:sldId id="618" r:id="rId39"/>
    <p:sldId id="619" r:id="rId40"/>
    <p:sldId id="620" r:id="rId41"/>
    <p:sldId id="621" r:id="rId42"/>
    <p:sldId id="622" r:id="rId43"/>
    <p:sldId id="623" r:id="rId44"/>
    <p:sldId id="624" r:id="rId45"/>
    <p:sldId id="625" r:id="rId46"/>
    <p:sldId id="626" r:id="rId47"/>
    <p:sldId id="627" r:id="rId48"/>
    <p:sldId id="628" r:id="rId49"/>
    <p:sldId id="629" r:id="rId50"/>
    <p:sldId id="630" r:id="rId51"/>
    <p:sldId id="631" r:id="rId52"/>
    <p:sldId id="632" r:id="rId53"/>
    <p:sldId id="633" r:id="rId54"/>
    <p:sldId id="634" r:id="rId55"/>
    <p:sldId id="635" r:id="rId56"/>
    <p:sldId id="636" r:id="rId57"/>
    <p:sldId id="637" r:id="rId58"/>
    <p:sldId id="638" r:id="rId59"/>
    <p:sldId id="639" r:id="rId60"/>
    <p:sldId id="640" r:id="rId61"/>
    <p:sldId id="641" r:id="rId62"/>
    <p:sldId id="642" r:id="rId63"/>
    <p:sldId id="643" r:id="rId64"/>
    <p:sldId id="644" r:id="rId65"/>
    <p:sldId id="645" r:id="rId66"/>
    <p:sldId id="646" r:id="rId67"/>
    <p:sldId id="647" r:id="rId68"/>
    <p:sldId id="648" r:id="rId69"/>
    <p:sldId id="649" r:id="rId70"/>
    <p:sldId id="650" r:id="rId71"/>
    <p:sldId id="651" r:id="rId72"/>
    <p:sldId id="652" r:id="rId73"/>
    <p:sldId id="653" r:id="rId74"/>
    <p:sldId id="654" r:id="rId75"/>
    <p:sldId id="655" r:id="rId76"/>
    <p:sldId id="656" r:id="rId77"/>
    <p:sldId id="657" r:id="rId78"/>
    <p:sldId id="658" r:id="rId79"/>
    <p:sldId id="659" r:id="rId80"/>
    <p:sldId id="660" r:id="rId81"/>
    <p:sldId id="661" r:id="rId82"/>
    <p:sldId id="662" r:id="rId83"/>
    <p:sldId id="663" r:id="rId84"/>
    <p:sldId id="664" r:id="rId85"/>
    <p:sldId id="665" r:id="rId86"/>
    <p:sldId id="666" r:id="rId8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7CB1"/>
    <a:srgbClr val="2F94AF"/>
    <a:srgbClr val="E6E6E6"/>
    <a:srgbClr val="E8E8E8"/>
    <a:srgbClr val="D86424"/>
    <a:srgbClr val="FCA600"/>
    <a:srgbClr val="874694"/>
    <a:srgbClr val="74508A"/>
    <a:srgbClr val="FFCC66"/>
    <a:srgbClr val="FFCE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57" autoAdjust="0"/>
  </p:normalViewPr>
  <p:slideViewPr>
    <p:cSldViewPr snapToGrid="0">
      <p:cViewPr varScale="1">
        <p:scale>
          <a:sx n="59" d="100"/>
          <a:sy n="59" d="100"/>
        </p:scale>
        <p:origin x="868"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BD4F264-5077-43CE-8FBA-7503A8AA86C2}" type="doc">
      <dgm:prSet loTypeId="urn:microsoft.com/office/officeart/2005/8/layout/arrow6#1" loCatId="process" qsTypeId="urn:microsoft.com/office/officeart/2005/8/quickstyle/simple1#1" qsCatId="simple" csTypeId="urn:microsoft.com/office/officeart/2005/8/colors/accent1_2#1" csCatId="accent1" phldr="1"/>
      <dgm:spPr/>
      <dgm:t>
        <a:bodyPr/>
        <a:lstStyle/>
        <a:p>
          <a:endParaRPr lang="zh-CN" altLang="en-US"/>
        </a:p>
      </dgm:t>
    </dgm:pt>
    <dgm:pt modelId="{18705A43-698F-433E-9910-E3855A078238}">
      <dgm:prSet phldrT="[文本]"/>
      <dgm:spPr/>
      <dgm:t>
        <a:bodyPr/>
        <a:lstStyle/>
        <a:p>
          <a:r>
            <a:rPr lang="en-US" altLang="zh-CN" dirty="0"/>
            <a:t>Text Analysis</a:t>
          </a:r>
          <a:endParaRPr lang="zh-CN" altLang="en-US" dirty="0"/>
        </a:p>
      </dgm:t>
    </dgm:pt>
    <dgm:pt modelId="{CE0089CD-7D95-4E6E-9CA0-D982CA766BAC}" type="parTrans" cxnId="{EAF868D7-314C-4C2C-BE3B-5D34FB41A26D}">
      <dgm:prSet/>
      <dgm:spPr/>
      <dgm:t>
        <a:bodyPr/>
        <a:lstStyle/>
        <a:p>
          <a:endParaRPr lang="zh-CN" altLang="en-US"/>
        </a:p>
      </dgm:t>
    </dgm:pt>
    <dgm:pt modelId="{2076C768-D0CF-4C66-B1A0-633C48AF66D8}" type="sibTrans" cxnId="{EAF868D7-314C-4C2C-BE3B-5D34FB41A26D}">
      <dgm:prSet/>
      <dgm:spPr/>
      <dgm:t>
        <a:bodyPr/>
        <a:lstStyle/>
        <a:p>
          <a:endParaRPr lang="zh-CN" altLang="en-US"/>
        </a:p>
      </dgm:t>
    </dgm:pt>
    <dgm:pt modelId="{D0B77696-2C3D-4CA5-8F26-06A33A9D0DB7}">
      <dgm:prSet phldrT="[文本]"/>
      <dgm:spPr/>
      <dgm:t>
        <a:bodyPr/>
        <a:lstStyle/>
        <a:p>
          <a:r>
            <a:rPr lang="en-US" altLang="zh-CN" dirty="0"/>
            <a:t>Language Focus</a:t>
          </a:r>
          <a:endParaRPr lang="zh-CN" altLang="en-US" dirty="0"/>
        </a:p>
      </dgm:t>
    </dgm:pt>
    <dgm:pt modelId="{0E085ECD-7FE9-4FAC-9425-C0CD64CB4257}" type="parTrans" cxnId="{6D727A5A-25A6-4922-B977-CD2560852AC1}">
      <dgm:prSet/>
      <dgm:spPr/>
      <dgm:t>
        <a:bodyPr/>
        <a:lstStyle/>
        <a:p>
          <a:endParaRPr lang="zh-CN" altLang="en-US"/>
        </a:p>
      </dgm:t>
    </dgm:pt>
    <dgm:pt modelId="{10E9D0B7-8607-4A14-92B0-8E52B60F7740}" type="sibTrans" cxnId="{6D727A5A-25A6-4922-B977-CD2560852AC1}">
      <dgm:prSet/>
      <dgm:spPr/>
      <dgm:t>
        <a:bodyPr/>
        <a:lstStyle/>
        <a:p>
          <a:endParaRPr lang="zh-CN" altLang="en-US"/>
        </a:p>
      </dgm:t>
    </dgm:pt>
    <dgm:pt modelId="{68776FEB-C07E-47CD-BA1C-2E851E938177}" type="pres">
      <dgm:prSet presAssocID="{9BD4F264-5077-43CE-8FBA-7503A8AA86C2}" presName="compositeShape" presStyleCnt="0">
        <dgm:presLayoutVars>
          <dgm:chMax val="2"/>
          <dgm:dir/>
          <dgm:resizeHandles val="exact"/>
        </dgm:presLayoutVars>
      </dgm:prSet>
      <dgm:spPr/>
    </dgm:pt>
    <dgm:pt modelId="{8A313109-D524-484B-B941-F3AC206CB270}" type="pres">
      <dgm:prSet presAssocID="{9BD4F264-5077-43CE-8FBA-7503A8AA86C2}" presName="ribbon" presStyleLbl="node1" presStyleIdx="0" presStyleCnt="1" custScaleX="85586" custScaleY="89761" custLinFactNeighborX="-2036" custLinFactNeighborY="-3010"/>
      <dgm:spPr/>
    </dgm:pt>
    <dgm:pt modelId="{4E1C95DA-1E0A-480B-B9F0-EEDC608EAB9E}" type="pres">
      <dgm:prSet presAssocID="{9BD4F264-5077-43CE-8FBA-7503A8AA86C2}" presName="leftArrowText" presStyleLbl="node1" presStyleIdx="0" presStyleCnt="1">
        <dgm:presLayoutVars>
          <dgm:chMax val="0"/>
          <dgm:bulletEnabled val="1"/>
        </dgm:presLayoutVars>
      </dgm:prSet>
      <dgm:spPr/>
    </dgm:pt>
    <dgm:pt modelId="{9F968956-9A7D-4173-A197-4218AD526706}" type="pres">
      <dgm:prSet presAssocID="{9BD4F264-5077-43CE-8FBA-7503A8AA86C2}" presName="rightArrowText" presStyleLbl="node1" presStyleIdx="0" presStyleCnt="1">
        <dgm:presLayoutVars>
          <dgm:chMax val="0"/>
          <dgm:bulletEnabled val="1"/>
        </dgm:presLayoutVars>
      </dgm:prSet>
      <dgm:spPr/>
    </dgm:pt>
  </dgm:ptLst>
  <dgm:cxnLst>
    <dgm:cxn modelId="{B4824321-D294-4B1D-8462-E2C89DA9CF40}" type="presOf" srcId="{9BD4F264-5077-43CE-8FBA-7503A8AA86C2}" destId="{68776FEB-C07E-47CD-BA1C-2E851E938177}" srcOrd="0" destOrd="0" presId="urn:microsoft.com/office/officeart/2005/8/layout/arrow6#1"/>
    <dgm:cxn modelId="{6D727A5A-25A6-4922-B977-CD2560852AC1}" srcId="{9BD4F264-5077-43CE-8FBA-7503A8AA86C2}" destId="{D0B77696-2C3D-4CA5-8F26-06A33A9D0DB7}" srcOrd="1" destOrd="0" parTransId="{0E085ECD-7FE9-4FAC-9425-C0CD64CB4257}" sibTransId="{10E9D0B7-8607-4A14-92B0-8E52B60F7740}"/>
    <dgm:cxn modelId="{D09EEBCC-6F9D-4CCD-A174-237A531BE1CA}" type="presOf" srcId="{D0B77696-2C3D-4CA5-8F26-06A33A9D0DB7}" destId="{9F968956-9A7D-4173-A197-4218AD526706}" srcOrd="0" destOrd="0" presId="urn:microsoft.com/office/officeart/2005/8/layout/arrow6#1"/>
    <dgm:cxn modelId="{EAF868D7-314C-4C2C-BE3B-5D34FB41A26D}" srcId="{9BD4F264-5077-43CE-8FBA-7503A8AA86C2}" destId="{18705A43-698F-433E-9910-E3855A078238}" srcOrd="0" destOrd="0" parTransId="{CE0089CD-7D95-4E6E-9CA0-D982CA766BAC}" sibTransId="{2076C768-D0CF-4C66-B1A0-633C48AF66D8}"/>
    <dgm:cxn modelId="{4252EAEE-EE3A-4B67-8F0E-4F5E10CDDA83}" type="presOf" srcId="{18705A43-698F-433E-9910-E3855A078238}" destId="{4E1C95DA-1E0A-480B-B9F0-EEDC608EAB9E}" srcOrd="0" destOrd="0" presId="urn:microsoft.com/office/officeart/2005/8/layout/arrow6#1"/>
    <dgm:cxn modelId="{402AFA9F-520F-4A4A-98BB-AB9B751C9EA2}" type="presParOf" srcId="{68776FEB-C07E-47CD-BA1C-2E851E938177}" destId="{8A313109-D524-484B-B941-F3AC206CB270}" srcOrd="0" destOrd="0" presId="urn:microsoft.com/office/officeart/2005/8/layout/arrow6#1"/>
    <dgm:cxn modelId="{5A3C86B4-03E6-45D0-93B0-D171E13B74C5}" type="presParOf" srcId="{68776FEB-C07E-47CD-BA1C-2E851E938177}" destId="{4E1C95DA-1E0A-480B-B9F0-EEDC608EAB9E}" srcOrd="1" destOrd="0" presId="urn:microsoft.com/office/officeart/2005/8/layout/arrow6#1"/>
    <dgm:cxn modelId="{0C8F099D-AED7-4336-8742-F8DEEB0EADF8}" type="presParOf" srcId="{68776FEB-C07E-47CD-BA1C-2E851E938177}" destId="{9F968956-9A7D-4173-A197-4218AD526706}" srcOrd="2" destOrd="0" presId="urn:microsoft.com/office/officeart/2005/8/layout/arrow6#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13109-D524-484B-B941-F3AC206CB270}">
      <dsp:nvSpPr>
        <dsp:cNvPr id="0" name=""/>
        <dsp:cNvSpPr/>
      </dsp:nvSpPr>
      <dsp:spPr>
        <a:xfrm>
          <a:off x="314140" y="614569"/>
          <a:ext cx="5199388" cy="2181208"/>
        </a:xfrm>
        <a:prstGeom prst="leftRightRibb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1C95DA-1E0A-480B-B9F0-EEDC608EAB9E}">
      <dsp:nvSpPr>
        <dsp:cNvPr id="0" name=""/>
        <dsp:cNvSpPr/>
      </dsp:nvSpPr>
      <dsp:spPr>
        <a:xfrm>
          <a:off x="729005" y="988561"/>
          <a:ext cx="2004764"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Text Analysis</a:t>
          </a:r>
          <a:endParaRPr lang="zh-CN" altLang="en-US" sz="3300" kern="1200" dirty="0"/>
        </a:p>
      </dsp:txBody>
      <dsp:txXfrm>
        <a:off x="729005" y="988561"/>
        <a:ext cx="2004764" cy="1190708"/>
      </dsp:txXfrm>
    </dsp:sp>
    <dsp:sp modelId="{9F968956-9A7D-4173-A197-4218AD526706}">
      <dsp:nvSpPr>
        <dsp:cNvPr id="0" name=""/>
        <dsp:cNvSpPr/>
      </dsp:nvSpPr>
      <dsp:spPr>
        <a:xfrm>
          <a:off x="3037522" y="1377364"/>
          <a:ext cx="2369267"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Language Focus</a:t>
          </a:r>
          <a:endParaRPr lang="zh-CN" altLang="en-US" sz="3300" kern="1200" dirty="0"/>
        </a:p>
      </dsp:txBody>
      <dsp:txXfrm>
        <a:off x="3037522" y="1377364"/>
        <a:ext cx="2369267" cy="1190708"/>
      </dsp:txXfrm>
    </dsp:sp>
  </dsp:spTree>
</dsp:drawing>
</file>

<file path=ppt/diagrams/layout1.xml><?xml version="1.0" encoding="utf-8"?>
<dgm:layoutDef xmlns:dgm="http://schemas.openxmlformats.org/drawingml/2006/diagram" xmlns:a="http://schemas.openxmlformats.org/drawingml/2006/main" uniqueId="urn:microsoft.com/office/officeart/2005/8/layout/arrow6#1">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ar" val="2.5"/>
      <dgm:param type="vertAlign" val="mid"/>
      <dgm:param type="horzAlign" val="ctr"/>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2020/9/4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8200434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CC418-3A60-43E9-BD30-B5F3676A6068}"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66D20-C27E-4F88-8B09-303578CD2AE1}" type="slidenum">
              <a:rPr lang="zh-CN" altLang="en-US" smtClean="0"/>
              <a:t>‹#›</a:t>
            </a:fld>
            <a:endParaRPr lang="zh-CN" altLang="en-US"/>
          </a:p>
        </p:txBody>
      </p:sp>
    </p:spTree>
    <p:extLst>
      <p:ext uri="{BB962C8B-B14F-4D97-AF65-F5344CB8AC3E}">
        <p14:creationId xmlns:p14="http://schemas.microsoft.com/office/powerpoint/2010/main" val="375857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extLst>
      <p:ext uri="{BB962C8B-B14F-4D97-AF65-F5344CB8AC3E}">
        <p14:creationId xmlns:p14="http://schemas.microsoft.com/office/powerpoint/2010/main" val="32367758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0D476CD-C764-4B67-8976-77434A440905}"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8332EFB-38CF-445F-96B9-87392E0A1E01}"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C5E4788-54E0-4319-A3A4-0DFB2971DC4D}"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DDA92DC-927F-428B-9A37-04FDDEA5CCD7}"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3F1E06AA-7692-40CC-B212-536F60B1CA89}"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1056B7DA-8B96-4B75-B632-36602CA6C0A1}"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2E52E61B-28AF-4BDF-B176-517C8FDA3FE1}" type="datetime1">
              <a:rPr lang="zh-CN" altLang="en-US" smtClean="0"/>
              <a:t>2020/9/4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单击此处编辑母版标题样式</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448D3A09-F6E8-4C5F-8E92-4092FAF42A32}" type="datetime1">
              <a:rPr lang="zh-CN" altLang="en-US" smtClean="0"/>
              <a:t>2020/9/4</a:t>
            </a:fld>
            <a:endParaRPr lang="zh-CN" alt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zh-CN" altLang="en-US" dirty="0"/>
              <a:t>华东师范大学出版社</a:t>
            </a:r>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4" name="矩形 3"/>
          <p:cNvSpPr/>
          <p:nvPr userDrawn="1"/>
        </p:nvSpPr>
        <p:spPr>
          <a:xfrm>
            <a:off x="0" y="6410325"/>
            <a:ext cx="12192000" cy="447675"/>
          </a:xfrm>
          <a:prstGeom prst="rect">
            <a:avLst/>
          </a:prstGeom>
          <a:solidFill>
            <a:srgbClr val="E6E6E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9751" y="6464461"/>
            <a:ext cx="1835672" cy="28528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6BA3229B-95E0-4572-8177-B2C60467F69B}" type="datetime1">
              <a:rPr lang="zh-CN" altLang="en-US" smtClean="0"/>
              <a:t>2020/9/4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D1E5D587-4EBD-42B6-B4E6-EC7E636CF84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7491B6D2-5CCE-4458-A17C-8B31D50A7766}"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 Target="slide7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6.xml"/><Relationship Id="rId5" Type="http://schemas.openxmlformats.org/officeDocument/2006/relationships/tags" Target="../tags/tag5.xml"/><Relationship Id="rId10" Type="http://schemas.openxmlformats.org/officeDocument/2006/relationships/slide" Target="slide5.xml"/><Relationship Id="rId4" Type="http://schemas.openxmlformats.org/officeDocument/2006/relationships/tags" Target="../tags/tag4.xml"/><Relationship Id="rId9"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slide" Target="slide7.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1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12.png"/></Relationships>
</file>

<file path=ppt/slides/_rels/slide54.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audio" Target="../media/media3.wav"/><Relationship Id="rId7" Type="http://schemas.openxmlformats.org/officeDocument/2006/relationships/image" Target="../media/image18.png"/><Relationship Id="rId2" Type="http://schemas.microsoft.com/office/2007/relationships/media" Target="../media/media3.wav"/><Relationship Id="rId1" Type="http://schemas.openxmlformats.org/officeDocument/2006/relationships/tags" Target="../tags/tag12.xml"/><Relationship Id="rId6" Type="http://schemas.openxmlformats.org/officeDocument/2006/relationships/image" Target="../media/image6.png"/><Relationship Id="rId5" Type="http://schemas.openxmlformats.org/officeDocument/2006/relationships/image" Target="../media/image12.png"/><Relationship Id="rId4" Type="http://schemas.openxmlformats.org/officeDocument/2006/relationships/slideLayout" Target="../slideLayouts/slideLayout7.xml"/><Relationship Id="rId9" Type="http://schemas.openxmlformats.org/officeDocument/2006/relationships/image" Target="../media/image11.png"/></Relationships>
</file>

<file path=ppt/slides/_rels/slide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audio" Target="../media/media1.wav"/><Relationship Id="rId7" Type="http://schemas.openxmlformats.org/officeDocument/2006/relationships/image" Target="../media/image8.png"/><Relationship Id="rId2" Type="http://schemas.microsoft.com/office/2007/relationships/media" Target="../media/media1.wav"/><Relationship Id="rId1" Type="http://schemas.openxmlformats.org/officeDocument/2006/relationships/tags" Target="../tags/tag10.xml"/><Relationship Id="rId6" Type="http://schemas.openxmlformats.org/officeDocument/2006/relationships/image" Target="../media/image7.png"/><Relationship Id="rId11" Type="http://schemas.openxmlformats.org/officeDocument/2006/relationships/slide" Target="slide3.xml"/><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slideLayout" Target="../slideLayouts/slideLayout7.xml"/><Relationship Id="rId9"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slide" Target="slide7.xml"/></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slide" Target="slide7.xml"/></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slide" Target="slide7.xml"/></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slide" Target="slide7.xml"/><Relationship Id="rId5" Type="http://schemas.openxmlformats.org/officeDocument/2006/relationships/image" Target="../media/image18.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8.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slide" Target="slide70.xml"/><Relationship Id="rId5" Type="http://schemas.openxmlformats.org/officeDocument/2006/relationships/slide" Target="slide52.xml"/><Relationship Id="rId4" Type="http://schemas.openxmlformats.org/officeDocument/2006/relationships/slide" Target="slide39.xml"/></Relationships>
</file>

<file path=ppt/slides/_rels/slide7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slide" Target="slide72.xml"/></Relationships>
</file>

<file path=ppt/slides/_rels/slide8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57"/>
            <a:ext cx="12192000" cy="6853815"/>
          </a:xfrm>
          <a:prstGeom prst="rect">
            <a:avLst/>
          </a:prstGeom>
        </p:spPr>
      </p:pic>
      <p:sp>
        <p:nvSpPr>
          <p:cNvPr id="4" name="流程图: 手动输入 3"/>
          <p:cNvSpPr/>
          <p:nvPr/>
        </p:nvSpPr>
        <p:spPr>
          <a:xfrm rot="5400000" flipH="1">
            <a:off x="1214437" y="-1238196"/>
            <a:ext cx="6885305" cy="9314180"/>
          </a:xfrm>
          <a:prstGeom prst="flowChartManualInput">
            <a:avLst/>
          </a:prstGeom>
          <a:solidFill>
            <a:schemeClr val="accent5">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输入 24"/>
          <p:cNvSpPr/>
          <p:nvPr/>
        </p:nvSpPr>
        <p:spPr>
          <a:xfrm rot="5400000" flipV="1">
            <a:off x="6391274" y="1033900"/>
            <a:ext cx="6878215" cy="47629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7 w 10000"/>
              <a:gd name="connsiteY0-2" fmla="*/ 3247 h 10000"/>
              <a:gd name="connsiteX1-3" fmla="*/ 10000 w 10000"/>
              <a:gd name="connsiteY1-4" fmla="*/ 0 h 10000"/>
              <a:gd name="connsiteX2-5" fmla="*/ 10000 w 10000"/>
              <a:gd name="connsiteY2-6" fmla="*/ 10000 h 10000"/>
              <a:gd name="connsiteX3-7" fmla="*/ 0 w 10000"/>
              <a:gd name="connsiteY3-8" fmla="*/ 10000 h 10000"/>
              <a:gd name="connsiteX4-9" fmla="*/ 17 w 10000"/>
              <a:gd name="connsiteY4-10" fmla="*/ 3247 h 10000"/>
              <a:gd name="connsiteX0-11" fmla="*/ 17 w 10034"/>
              <a:gd name="connsiteY0-12" fmla="*/ 3870 h 10623"/>
              <a:gd name="connsiteX1-13" fmla="*/ 10034 w 10034"/>
              <a:gd name="connsiteY1-14" fmla="*/ 0 h 10623"/>
              <a:gd name="connsiteX2-15" fmla="*/ 10000 w 10034"/>
              <a:gd name="connsiteY2-16" fmla="*/ 10623 h 10623"/>
              <a:gd name="connsiteX3-17" fmla="*/ 0 w 10034"/>
              <a:gd name="connsiteY3-18" fmla="*/ 10623 h 10623"/>
              <a:gd name="connsiteX4-19" fmla="*/ 17 w 10034"/>
              <a:gd name="connsiteY4-20" fmla="*/ 3870 h 10623"/>
              <a:gd name="connsiteX0-21" fmla="*/ 17 w 10034"/>
              <a:gd name="connsiteY0-22" fmla="*/ 4052 h 10623"/>
              <a:gd name="connsiteX1-23" fmla="*/ 10034 w 10034"/>
              <a:gd name="connsiteY1-24" fmla="*/ 0 h 10623"/>
              <a:gd name="connsiteX2-25" fmla="*/ 10000 w 10034"/>
              <a:gd name="connsiteY2-26" fmla="*/ 10623 h 10623"/>
              <a:gd name="connsiteX3-27" fmla="*/ 0 w 10034"/>
              <a:gd name="connsiteY3-28" fmla="*/ 10623 h 10623"/>
              <a:gd name="connsiteX4-29" fmla="*/ 17 w 10034"/>
              <a:gd name="connsiteY4-30" fmla="*/ 4052 h 10623"/>
              <a:gd name="connsiteX0-31" fmla="*/ 135 w 10034"/>
              <a:gd name="connsiteY0-32" fmla="*/ 4494 h 10623"/>
              <a:gd name="connsiteX1-33" fmla="*/ 10034 w 10034"/>
              <a:gd name="connsiteY1-34" fmla="*/ 0 h 10623"/>
              <a:gd name="connsiteX2-35" fmla="*/ 10000 w 10034"/>
              <a:gd name="connsiteY2-36" fmla="*/ 10623 h 10623"/>
              <a:gd name="connsiteX3-37" fmla="*/ 0 w 10034"/>
              <a:gd name="connsiteY3-38" fmla="*/ 10623 h 10623"/>
              <a:gd name="connsiteX4-39" fmla="*/ 135 w 10034"/>
              <a:gd name="connsiteY4-40" fmla="*/ 4494 h 10623"/>
              <a:gd name="connsiteX0-41" fmla="*/ 17 w 10034"/>
              <a:gd name="connsiteY0-42" fmla="*/ 4130 h 10623"/>
              <a:gd name="connsiteX1-43" fmla="*/ 10034 w 10034"/>
              <a:gd name="connsiteY1-44" fmla="*/ 0 h 10623"/>
              <a:gd name="connsiteX2-45" fmla="*/ 10000 w 10034"/>
              <a:gd name="connsiteY2-46" fmla="*/ 10623 h 10623"/>
              <a:gd name="connsiteX3-47" fmla="*/ 0 w 10034"/>
              <a:gd name="connsiteY3-48" fmla="*/ 10623 h 10623"/>
              <a:gd name="connsiteX4-49" fmla="*/ 17 w 10034"/>
              <a:gd name="connsiteY4-50" fmla="*/ 4130 h 10623"/>
              <a:gd name="connsiteX0-51" fmla="*/ 8 w 10034"/>
              <a:gd name="connsiteY0-52" fmla="*/ 4185 h 10623"/>
              <a:gd name="connsiteX1-53" fmla="*/ 10034 w 10034"/>
              <a:gd name="connsiteY1-54" fmla="*/ 0 h 10623"/>
              <a:gd name="connsiteX2-55" fmla="*/ 10000 w 10034"/>
              <a:gd name="connsiteY2-56" fmla="*/ 10623 h 10623"/>
              <a:gd name="connsiteX3-57" fmla="*/ 0 w 10034"/>
              <a:gd name="connsiteY3-58" fmla="*/ 10623 h 10623"/>
              <a:gd name="connsiteX4-59" fmla="*/ 8 w 10034"/>
              <a:gd name="connsiteY4-60" fmla="*/ 4185 h 10623"/>
              <a:gd name="connsiteX0-61" fmla="*/ 8 w 10034"/>
              <a:gd name="connsiteY0-62" fmla="*/ 4226 h 10623"/>
              <a:gd name="connsiteX1-63" fmla="*/ 10034 w 10034"/>
              <a:gd name="connsiteY1-64" fmla="*/ 0 h 10623"/>
              <a:gd name="connsiteX2-65" fmla="*/ 10000 w 10034"/>
              <a:gd name="connsiteY2-66" fmla="*/ 10623 h 10623"/>
              <a:gd name="connsiteX3-67" fmla="*/ 0 w 10034"/>
              <a:gd name="connsiteY3-68" fmla="*/ 10623 h 10623"/>
              <a:gd name="connsiteX4-69" fmla="*/ 8 w 10034"/>
              <a:gd name="connsiteY4-70" fmla="*/ 4226 h 10623"/>
              <a:gd name="connsiteX0-71" fmla="*/ 1 w 10045"/>
              <a:gd name="connsiteY0-72" fmla="*/ 4171 h 10623"/>
              <a:gd name="connsiteX1-73" fmla="*/ 10045 w 10045"/>
              <a:gd name="connsiteY1-74" fmla="*/ 0 h 10623"/>
              <a:gd name="connsiteX2-75" fmla="*/ 10011 w 10045"/>
              <a:gd name="connsiteY2-76" fmla="*/ 10623 h 10623"/>
              <a:gd name="connsiteX3-77" fmla="*/ 11 w 10045"/>
              <a:gd name="connsiteY3-78" fmla="*/ 10623 h 10623"/>
              <a:gd name="connsiteX4-79" fmla="*/ 1 w 10045"/>
              <a:gd name="connsiteY4-80" fmla="*/ 4171 h 10623"/>
              <a:gd name="connsiteX0-81" fmla="*/ 1 w 10036"/>
              <a:gd name="connsiteY0-82" fmla="*/ 3952 h 10404"/>
              <a:gd name="connsiteX1-83" fmla="*/ 10036 w 10036"/>
              <a:gd name="connsiteY1-84" fmla="*/ 0 h 10404"/>
              <a:gd name="connsiteX2-85" fmla="*/ 10011 w 10036"/>
              <a:gd name="connsiteY2-86" fmla="*/ 10404 h 10404"/>
              <a:gd name="connsiteX3-87" fmla="*/ 11 w 10036"/>
              <a:gd name="connsiteY3-88" fmla="*/ 10404 h 10404"/>
              <a:gd name="connsiteX4-89" fmla="*/ 1 w 10036"/>
              <a:gd name="connsiteY4-90" fmla="*/ 3952 h 10404"/>
              <a:gd name="connsiteX0-91" fmla="*/ 1 w 10013"/>
              <a:gd name="connsiteY0-92" fmla="*/ 4198 h 10650"/>
              <a:gd name="connsiteX1-93" fmla="*/ 10009 w 10013"/>
              <a:gd name="connsiteY1-94" fmla="*/ 0 h 10650"/>
              <a:gd name="connsiteX2-95" fmla="*/ 10011 w 10013"/>
              <a:gd name="connsiteY2-96" fmla="*/ 10650 h 10650"/>
              <a:gd name="connsiteX3-97" fmla="*/ 11 w 10013"/>
              <a:gd name="connsiteY3-98" fmla="*/ 10650 h 10650"/>
              <a:gd name="connsiteX4-99" fmla="*/ 1 w 10013"/>
              <a:gd name="connsiteY4-100" fmla="*/ 4198 h 10650"/>
              <a:gd name="connsiteX0-101" fmla="*/ 10 w 10002"/>
              <a:gd name="connsiteY0-102" fmla="*/ 4167 h 10650"/>
              <a:gd name="connsiteX1-103" fmla="*/ 9998 w 10002"/>
              <a:gd name="connsiteY1-104" fmla="*/ 0 h 10650"/>
              <a:gd name="connsiteX2-105" fmla="*/ 10000 w 10002"/>
              <a:gd name="connsiteY2-106" fmla="*/ 10650 h 10650"/>
              <a:gd name="connsiteX3-107" fmla="*/ 0 w 10002"/>
              <a:gd name="connsiteY3-108" fmla="*/ 10650 h 10650"/>
              <a:gd name="connsiteX4-109" fmla="*/ 10 w 10002"/>
              <a:gd name="connsiteY4-110" fmla="*/ 4167 h 10650"/>
              <a:gd name="connsiteX0-111" fmla="*/ 1 w 10003"/>
              <a:gd name="connsiteY0-112" fmla="*/ 4213 h 10650"/>
              <a:gd name="connsiteX1-113" fmla="*/ 9999 w 10003"/>
              <a:gd name="connsiteY1-114" fmla="*/ 0 h 10650"/>
              <a:gd name="connsiteX2-115" fmla="*/ 10001 w 10003"/>
              <a:gd name="connsiteY2-116" fmla="*/ 10650 h 10650"/>
              <a:gd name="connsiteX3-117" fmla="*/ 1 w 10003"/>
              <a:gd name="connsiteY3-118" fmla="*/ 10650 h 10650"/>
              <a:gd name="connsiteX4-119" fmla="*/ 1 w 10003"/>
              <a:gd name="connsiteY4-120" fmla="*/ 4213 h 10650"/>
              <a:gd name="connsiteX0-121" fmla="*/ 1 w 10003"/>
              <a:gd name="connsiteY0-122" fmla="*/ 4167 h 10650"/>
              <a:gd name="connsiteX1-123" fmla="*/ 9999 w 10003"/>
              <a:gd name="connsiteY1-124" fmla="*/ 0 h 10650"/>
              <a:gd name="connsiteX2-125" fmla="*/ 10001 w 10003"/>
              <a:gd name="connsiteY2-126" fmla="*/ 10650 h 10650"/>
              <a:gd name="connsiteX3-127" fmla="*/ 1 w 10003"/>
              <a:gd name="connsiteY3-128" fmla="*/ 10650 h 10650"/>
              <a:gd name="connsiteX4-129" fmla="*/ 1 w 10003"/>
              <a:gd name="connsiteY4-130" fmla="*/ 4167 h 10650"/>
              <a:gd name="connsiteX0-131" fmla="*/ 1 w 10003"/>
              <a:gd name="connsiteY0-132" fmla="*/ 4184 h 10667"/>
              <a:gd name="connsiteX1-133" fmla="*/ 9999 w 10003"/>
              <a:gd name="connsiteY1-134" fmla="*/ 0 h 10667"/>
              <a:gd name="connsiteX2-135" fmla="*/ 10001 w 10003"/>
              <a:gd name="connsiteY2-136" fmla="*/ 10667 h 10667"/>
              <a:gd name="connsiteX3-137" fmla="*/ 1 w 10003"/>
              <a:gd name="connsiteY3-138" fmla="*/ 10667 h 10667"/>
              <a:gd name="connsiteX4-139" fmla="*/ 1 w 10003"/>
              <a:gd name="connsiteY4-140" fmla="*/ 4184 h 106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3" h="10667">
                <a:moveTo>
                  <a:pt x="1" y="4184"/>
                </a:moveTo>
                <a:lnTo>
                  <a:pt x="9999" y="0"/>
                </a:lnTo>
                <a:cubicBezTo>
                  <a:pt x="9988" y="3541"/>
                  <a:pt x="10012" y="7126"/>
                  <a:pt x="10001" y="10667"/>
                </a:cubicBezTo>
                <a:lnTo>
                  <a:pt x="1" y="10667"/>
                </a:lnTo>
                <a:cubicBezTo>
                  <a:pt x="7" y="8416"/>
                  <a:pt x="-5" y="6435"/>
                  <a:pt x="1" y="4184"/>
                </a:cubicBezTo>
                <a:close/>
              </a:path>
            </a:pathLst>
          </a:cu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186239" y="1510229"/>
            <a:ext cx="6096000" cy="2452979"/>
          </a:xfrm>
          <a:prstGeom prst="rect">
            <a:avLst/>
          </a:prstGeom>
        </p:spPr>
        <p:txBody>
          <a:bodyPr>
            <a:spAutoFit/>
          </a:bodyPr>
          <a:lstStyle/>
          <a:p>
            <a:pPr>
              <a:lnSpc>
                <a:spcPct val="120000"/>
              </a:lnSpc>
              <a:spcBef>
                <a:spcPct val="0"/>
              </a:spcBef>
            </a:pPr>
            <a:r>
              <a:rPr lang="zh-CN" altLang="en-US"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新大学英语</a:t>
            </a:r>
            <a:endParaRPr lang="en-US" altLang="zh-CN"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endParaRPr>
          </a:p>
          <a:p>
            <a:pPr>
              <a:lnSpc>
                <a:spcPct val="120000"/>
              </a:lnSpc>
              <a:spcBef>
                <a:spcPct val="0"/>
              </a:spcBef>
            </a:pPr>
            <a:r>
              <a:rPr lang="zh-CN" altLang="en-US" sz="76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综合教程</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895" y="-172720"/>
            <a:ext cx="5266690" cy="7181850"/>
          </a:xfrm>
          <a:prstGeom prst="rect">
            <a:avLst/>
          </a:prstGeom>
        </p:spPr>
      </p:pic>
      <p:sp>
        <p:nvSpPr>
          <p:cNvPr id="8" name="圆角矩形 7"/>
          <p:cNvSpPr/>
          <p:nvPr/>
        </p:nvSpPr>
        <p:spPr>
          <a:xfrm>
            <a:off x="1299741" y="5943600"/>
            <a:ext cx="2666471" cy="401515"/>
          </a:xfrm>
          <a:prstGeom prst="roundRect">
            <a:avLst/>
          </a:prstGeom>
          <a:solidFill>
            <a:schemeClr val="bg1">
              <a:alpha val="7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747" y="5953333"/>
            <a:ext cx="2467034" cy="383408"/>
          </a:xfrm>
          <a:prstGeom prst="rect">
            <a:avLst/>
          </a:prstGeom>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30250" y="1860550"/>
            <a:ext cx="10775950" cy="3876675"/>
          </a:xfrm>
          <a:prstGeom prst="rect">
            <a:avLst/>
          </a:prstGeom>
          <a:noFill/>
        </p:spPr>
        <p:txBody>
          <a:bodyPr wrap="square" rtlCol="0">
            <a:spAutoFit/>
          </a:bodyPr>
          <a:lstStyle/>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3</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A.P. Courses: A.P. Courses, also called Advanced Placement, refer to courses which are specially designed for high school students seeking to earn college credit or simply take a more challenging course. Classes are available in a variety of subjects and typically end with a rigorous examination at the end of the year. Students who successfully pass A.P. exams may be granted college credit or admission to advanced classes at some universities. A.P. courses are offered in more than 30 subjects, including calculus, chemistry, studio art, US and world history, and a variety of language and culture classes. The classes are generally considered to be comparable with college-level requirements, and have a very rigorous curriculum.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0250" y="1546285"/>
            <a:ext cx="10775950" cy="4730206"/>
          </a:xfrm>
          <a:prstGeom prst="rect">
            <a:avLst/>
          </a:prstGeom>
          <a:noFill/>
        </p:spPr>
        <p:txBody>
          <a:bodyPr wrap="square" rtlCol="0">
            <a:spAutoFit/>
          </a:bodyPr>
          <a:lstStyle/>
          <a:p>
            <a:pPr algn="just">
              <a:lnSpc>
                <a:spcPct val="105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4</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Extracurricular activities: In the USA, extracurricular activities are an important part of college application. The things that the applicant chooses to do outside of the classroom help college admission officers understand his/her personality in a way that his/her grades and test scores can’t show. Colleges do not really care which specific activities the applicant chooses to do. But there are a few specific things that colleges are always hoping to see in their students’ activities, i.e., passion, leadership, and impact. First of all, colleges love students who are passionate because, more often than not, they are the ones who will stick with something through thick and thin and go on to change the world. Also, since colleges are looking to educate and shape the leaders of tomorrow, they love to see students who are taking initiative to be leaders through their extracurricular activities. In addition, colleges are looking for the people who are going to change the world someday.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30250" y="1994535"/>
            <a:ext cx="10775950" cy="3035935"/>
          </a:xfrm>
          <a:prstGeom prst="rect">
            <a:avLst/>
          </a:prstGeom>
          <a:noFill/>
        </p:spPr>
        <p:txBody>
          <a:bodyPr wrap="square" rtlCol="0">
            <a:spAutoFit/>
          </a:bodyPr>
          <a:lstStyle/>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5</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Secondary school in the USA consists of two programs: the first is “middle school” or “junior high school</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(Grades 6-8)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and the second is “high school</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(Grades 9-12).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After graduating from high </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school (12th grade),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American students may go on to college or university. In the UK, secondary education is from Year 7 to Year 13, and is divided into three levels. The basic level is from Year 7 to Year 9, the </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GCSE (General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Certificate of </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Secondary Education)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level is from Year 10 to Year 11, and the Advanced level is from Year 12 to Year 13.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4" name="动作按钮: 后退或前一项 13">
            <a:hlinkClick r:id="rId3" action="ppaction://hlinksldjump" highlightClick="1"/>
          </p:cNvPr>
          <p:cNvSpPr/>
          <p:nvPr/>
        </p:nvSpPr>
        <p:spPr>
          <a:xfrm>
            <a:off x="11241157" y="5802678"/>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1540150" y="1887346"/>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8" name="文本框 7"/>
          <p:cNvSpPr txBox="1"/>
          <p:nvPr/>
        </p:nvSpPr>
        <p:spPr>
          <a:xfrm>
            <a:off x="463640" y="3544716"/>
            <a:ext cx="10826115" cy="1773555"/>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effectLst/>
                <a:latin typeface="Calibri" panose="020F0502020204030204" pitchFamily="34" charset="0"/>
                <a:ea typeface="宋体" panose="02010600030101010101" pitchFamily="2" charset="-122"/>
                <a:cs typeface="Calibri" panose="020F0502020204030204" pitchFamily="34" charset="0"/>
              </a:rPr>
              <a:t>Part I</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(Paragraphs 1-2) A brief introduction to her video “My College Transition”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304800" algn="just">
              <a:lnSpc>
                <a:spcPct val="114000"/>
              </a:lnSpc>
            </a:pPr>
            <a:r>
              <a:rPr lang="en-US" altLang="zh-CN" sz="2400" kern="100" dirty="0">
                <a:latin typeface="Calibri" panose="020F0502020204030204" pitchFamily="34" charset="0"/>
                <a:cs typeface="Calibri" panose="020F0502020204030204" pitchFamily="34" charset="0"/>
              </a:rPr>
              <a:t>1) The motivation for making this video: assignment for her Intro to Digital Media course </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indent="304800" algn="just">
              <a:lnSpc>
                <a:spcPct val="114000"/>
              </a:lnSpc>
            </a:pPr>
            <a:r>
              <a:rPr lang="en-US" altLang="zh-CN" sz="2400" kern="100" dirty="0">
                <a:latin typeface="Calibri" panose="020F0502020204030204" pitchFamily="34" charset="0"/>
                <a:cs typeface="Calibri" panose="020F0502020204030204" pitchFamily="34" charset="0"/>
              </a:rPr>
              <a:t>2) The focus of the video: her disappointment with the early weeks of college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pic>
        <p:nvPicPr>
          <p:cNvPr id="4" name="图片 3"/>
          <p:cNvPicPr>
            <a:picLocks noChangeAspect="1"/>
          </p:cNvPicPr>
          <p:nvPr/>
        </p:nvPicPr>
        <p:blipFill>
          <a:blip r:embed="rId3"/>
          <a:stretch>
            <a:fillRect/>
          </a:stretch>
        </p:blipFill>
        <p:spPr>
          <a:xfrm>
            <a:off x="1007030" y="1786717"/>
            <a:ext cx="640936" cy="562294"/>
          </a:xfrm>
          <a:prstGeom prst="rect">
            <a:avLst/>
          </a:prstGeom>
        </p:spPr>
      </p:pic>
      <p:sp>
        <p:nvSpPr>
          <p:cNvPr id="15" name="文本框 14">
            <a:extLst>
              <a:ext uri="{FF2B5EF4-FFF2-40B4-BE49-F238E27FC236}">
                <a16:creationId xmlns:a16="http://schemas.microsoft.com/office/drawing/2014/main" id="{7630B2C1-78C4-476E-8E84-FD429BC63E9A}"/>
              </a:ext>
            </a:extLst>
          </p:cNvPr>
          <p:cNvSpPr txBox="1"/>
          <p:nvPr/>
        </p:nvSpPr>
        <p:spPr>
          <a:xfrm>
            <a:off x="614589" y="2531891"/>
            <a:ext cx="10614025" cy="82994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kern="100" dirty="0">
                <a:latin typeface="Calibri" panose="020F0502020204030204" pitchFamily="34" charset="0"/>
                <a:cs typeface="Calibri" panose="020F0502020204030204" pitchFamily="34" charset="0"/>
              </a:rPr>
              <a:t>This text is a piece of narrative writing, in which the author, Emery Bergman, reflects on her transition from high school to college in terms of making friends.</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1540150" y="1696846"/>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8" name="文本框 7"/>
          <p:cNvSpPr txBox="1"/>
          <p:nvPr/>
        </p:nvSpPr>
        <p:spPr>
          <a:xfrm>
            <a:off x="682942" y="2463891"/>
            <a:ext cx="10826115" cy="3035935"/>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effectLst/>
                <a:latin typeface="Calibri" panose="020F0502020204030204" pitchFamily="34" charset="0"/>
                <a:ea typeface="宋体" panose="02010600030101010101" pitchFamily="2" charset="-122"/>
                <a:cs typeface="Calibri" panose="020F0502020204030204" pitchFamily="34" charset="0"/>
              </a:rPr>
              <a:t>Part II</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(Paragraphs 3-6) Narration of her life in high school and in college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indent="304800" algn="just">
              <a:lnSpc>
                <a:spcPct val="114000"/>
              </a:lnSpc>
            </a:pPr>
            <a:r>
              <a:rPr lang="en-US" altLang="zh-CN" sz="2400" kern="100" dirty="0">
                <a:latin typeface="Calibri" panose="020F0502020204030204" pitchFamily="34" charset="0"/>
                <a:cs typeface="Calibri" panose="020F0502020204030204" pitchFamily="34" charset="0"/>
              </a:rPr>
              <a:t>1) Memories of her high school life: </a:t>
            </a:r>
          </a:p>
          <a:p>
            <a:pPr indent="304800" algn="just">
              <a:lnSpc>
                <a:spcPct val="114000"/>
              </a:lnSpc>
            </a:pPr>
            <a:r>
              <a:rPr lang="en-US" altLang="zh-CN" sz="2400" kern="100" dirty="0">
                <a:latin typeface="Calibri" panose="020F0502020204030204" pitchFamily="34" charset="0"/>
                <a:cs typeface="Calibri" panose="020F0502020204030204" pitchFamily="34" charset="0"/>
              </a:rPr>
              <a:t>*pretty social *looking forward to college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indent="3048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2) </a:t>
            </a:r>
            <a:r>
              <a:rPr lang="en-US" altLang="zh-CN" sz="2400" kern="100" dirty="0">
                <a:latin typeface="Calibri" panose="020F0502020204030204" pitchFamily="34" charset="0"/>
                <a:cs typeface="Calibri" panose="020F0502020204030204" pitchFamily="34" charset="0"/>
              </a:rPr>
              <a:t>Her life and feeling in college: </a:t>
            </a:r>
          </a:p>
          <a:p>
            <a:pPr indent="304800" algn="just">
              <a:lnSpc>
                <a:spcPct val="114000"/>
              </a:lnSpc>
            </a:pPr>
            <a:r>
              <a:rPr lang="en-US" altLang="zh-CN" sz="2400" kern="100" dirty="0">
                <a:latin typeface="Calibri" panose="020F0502020204030204" pitchFamily="34" charset="0"/>
                <a:cs typeface="Calibri" panose="020F0502020204030204" pitchFamily="34" charset="0"/>
              </a:rPr>
              <a:t>*feeling lonely </a:t>
            </a:r>
          </a:p>
          <a:p>
            <a:pPr indent="304800" algn="just">
              <a:lnSpc>
                <a:spcPct val="114000"/>
              </a:lnSpc>
            </a:pPr>
            <a:r>
              <a:rPr lang="en-US" altLang="zh-CN" sz="2400" kern="100" dirty="0">
                <a:latin typeface="Calibri" panose="020F0502020204030204" pitchFamily="34" charset="0"/>
                <a:cs typeface="Calibri" panose="020F0502020204030204" pitchFamily="34" charset="0"/>
              </a:rPr>
              <a:t>*checking in on her high school friends’ social life in college</a:t>
            </a:r>
          </a:p>
          <a:p>
            <a:pPr indent="304800" algn="just">
              <a:lnSpc>
                <a:spcPct val="114000"/>
              </a:lnSpc>
            </a:pPr>
            <a:r>
              <a:rPr lang="en-US" altLang="zh-CN" sz="2400" kern="100" dirty="0">
                <a:latin typeface="Calibri" panose="020F0502020204030204" pitchFamily="34" charset="0"/>
                <a:cs typeface="Calibri" panose="020F0502020204030204" pitchFamily="34" charset="0"/>
              </a:rPr>
              <a:t>*making the video about her loneliness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pic>
        <p:nvPicPr>
          <p:cNvPr id="4" name="图片 3"/>
          <p:cNvPicPr>
            <a:picLocks noChangeAspect="1"/>
          </p:cNvPicPr>
          <p:nvPr/>
        </p:nvPicPr>
        <p:blipFill>
          <a:blip r:embed="rId3"/>
          <a:stretch>
            <a:fillRect/>
          </a:stretch>
        </p:blipFill>
        <p:spPr>
          <a:xfrm>
            <a:off x="1007030" y="1596217"/>
            <a:ext cx="640936" cy="56229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1540150" y="1887346"/>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pic>
        <p:nvPicPr>
          <p:cNvPr id="4" name="图片 3"/>
          <p:cNvPicPr>
            <a:picLocks noChangeAspect="1"/>
          </p:cNvPicPr>
          <p:nvPr/>
        </p:nvPicPr>
        <p:blipFill>
          <a:blip r:embed="rId3"/>
          <a:stretch>
            <a:fillRect/>
          </a:stretch>
        </p:blipFill>
        <p:spPr>
          <a:xfrm>
            <a:off x="1007030" y="1786717"/>
            <a:ext cx="640936" cy="562294"/>
          </a:xfrm>
          <a:prstGeom prst="rect">
            <a:avLst/>
          </a:prstGeom>
        </p:spPr>
      </p:pic>
      <p:sp>
        <p:nvSpPr>
          <p:cNvPr id="6" name="文本框 5"/>
          <p:cNvSpPr txBox="1"/>
          <p:nvPr/>
        </p:nvSpPr>
        <p:spPr>
          <a:xfrm>
            <a:off x="730250" y="2516505"/>
            <a:ext cx="10699750" cy="2614930"/>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effectLst/>
                <a:latin typeface="Calibri" panose="020F0502020204030204" pitchFamily="34" charset="0"/>
                <a:ea typeface="宋体" panose="02010600030101010101" pitchFamily="2" charset="-122"/>
                <a:cs typeface="Calibri" panose="020F0502020204030204" pitchFamily="34" charset="0"/>
              </a:rPr>
              <a:t>Part III</a:t>
            </a:r>
            <a:r>
              <a:rPr lang="en-US" altLang="zh-CN" sz="2400" b="1" kern="10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a:latin typeface="Calibri" panose="020F0502020204030204" pitchFamily="34" charset="0"/>
                <a:cs typeface="Calibri" panose="020F0502020204030204" pitchFamily="34" charset="0"/>
              </a:rPr>
              <a:t>(Paragraphs 7-9) </a:t>
            </a:r>
            <a:r>
              <a:rPr lang="en-US" altLang="zh-CN" sz="2400" kern="100" dirty="0">
                <a:latin typeface="Calibri" panose="020F0502020204030204" pitchFamily="34" charset="0"/>
                <a:cs typeface="Calibri" panose="020F0502020204030204" pitchFamily="34" charset="0"/>
              </a:rPr>
              <a:t>Lessons she learned from her loneliness in the first year at college</a:t>
            </a:r>
          </a:p>
          <a:p>
            <a:pPr lvl="0" indent="304800" algn="just">
              <a:lnSpc>
                <a:spcPct val="114000"/>
              </a:lnSpc>
            </a:pPr>
            <a:r>
              <a:rPr lang="en-US" altLang="zh-CN" sz="2400" kern="100">
                <a:solidFill>
                  <a:prstClr val="black"/>
                </a:solidFill>
                <a:latin typeface="Calibri" panose="020F0502020204030204" pitchFamily="34" charset="0"/>
                <a:cs typeface="Calibri" panose="020F0502020204030204" pitchFamily="34" charset="0"/>
              </a:rPr>
              <a:t>1) </a:t>
            </a:r>
            <a:r>
              <a:rPr lang="en-US" altLang="zh-CN" sz="2400" kern="100" dirty="0">
                <a:solidFill>
                  <a:prstClr val="black"/>
                </a:solidFill>
                <a:latin typeface="Calibri" panose="020F0502020204030204" pitchFamily="34" charset="0"/>
                <a:cs typeface="Calibri" panose="020F0502020204030204" pitchFamily="34" charset="0"/>
              </a:rPr>
              <a:t>Her expectation of making friends for the first year is ridiculous. </a:t>
            </a:r>
          </a:p>
          <a:p>
            <a:pPr lvl="0" indent="304800" algn="just">
              <a:lnSpc>
                <a:spcPct val="114000"/>
              </a:lnSpc>
            </a:pPr>
            <a:r>
              <a:rPr lang="en-US" altLang="zh-CN" sz="2400" kern="100">
                <a:solidFill>
                  <a:prstClr val="black"/>
                </a:solidFill>
                <a:latin typeface="Calibri" panose="020F0502020204030204" pitchFamily="34" charset="0"/>
                <a:cs typeface="Calibri" panose="020F0502020204030204" pitchFamily="34" charset="0"/>
              </a:rPr>
              <a:t>2) </a:t>
            </a:r>
            <a:r>
              <a:rPr lang="en-US" altLang="zh-CN" sz="2400" kern="100" dirty="0">
                <a:solidFill>
                  <a:prstClr val="black"/>
                </a:solidFill>
                <a:latin typeface="Calibri" panose="020F0502020204030204" pitchFamily="34" charset="0"/>
                <a:cs typeface="Calibri" panose="020F0502020204030204" pitchFamily="34" charset="0"/>
              </a:rPr>
              <a:t>She should not expect a seamless transition from high school to college. </a:t>
            </a:r>
          </a:p>
          <a:p>
            <a:pPr lvl="0" indent="304800" algn="just">
              <a:lnSpc>
                <a:spcPct val="114000"/>
              </a:lnSpc>
            </a:pPr>
            <a:r>
              <a:rPr lang="en-US" altLang="zh-CN" sz="2400" kern="100">
                <a:solidFill>
                  <a:prstClr val="black"/>
                </a:solidFill>
                <a:latin typeface="Calibri" panose="020F0502020204030204" pitchFamily="34" charset="0"/>
                <a:cs typeface="Calibri" panose="020F0502020204030204" pitchFamily="34" charset="0"/>
              </a:rPr>
              <a:t>3) </a:t>
            </a:r>
            <a:r>
              <a:rPr lang="en-US" altLang="zh-CN" sz="2400" kern="100" dirty="0">
                <a:solidFill>
                  <a:prstClr val="black"/>
                </a:solidFill>
                <a:latin typeface="Calibri" panose="020F0502020204030204" pitchFamily="34" charset="0"/>
                <a:cs typeface="Calibri" panose="020F0502020204030204" pitchFamily="34" charset="0"/>
              </a:rPr>
              <a:t>She should not put the blame on herself. </a:t>
            </a:r>
          </a:p>
          <a:p>
            <a:pPr lvl="0" indent="304800" algn="just">
              <a:lnSpc>
                <a:spcPct val="114000"/>
              </a:lnSpc>
            </a:pPr>
            <a:r>
              <a:rPr lang="en-US" altLang="zh-CN" sz="2400" kern="100">
                <a:solidFill>
                  <a:prstClr val="black"/>
                </a:solidFill>
                <a:latin typeface="Calibri" panose="020F0502020204030204" pitchFamily="34" charset="0"/>
                <a:cs typeface="Calibri" panose="020F0502020204030204" pitchFamily="34" charset="0"/>
              </a:rPr>
              <a:t>4) </a:t>
            </a:r>
            <a:r>
              <a:rPr lang="en-US" altLang="zh-CN" sz="2400" kern="100" dirty="0">
                <a:solidFill>
                  <a:prstClr val="black"/>
                </a:solidFill>
                <a:latin typeface="Calibri" panose="020F0502020204030204" pitchFamily="34" charset="0"/>
                <a:cs typeface="Calibri" panose="020F0502020204030204" pitchFamily="34" charset="0"/>
              </a:rPr>
              <a:t>She should learn to slowly adapt herself to a new social situation.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7" name="文本框 6"/>
          <p:cNvSpPr txBox="1"/>
          <p:nvPr/>
        </p:nvSpPr>
        <p:spPr>
          <a:xfrm>
            <a:off x="1264373" y="1499650"/>
            <a:ext cx="6097772" cy="82994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 </a:t>
            </a:r>
          </a:p>
          <a:p>
            <a:r>
              <a:rPr lang="en-US" altLang="zh-CN" sz="2400" dirty="0">
                <a:latin typeface="Calibri" panose="020F0502020204030204" pitchFamily="34" charset="0"/>
                <a:cs typeface="Calibri" panose="020F0502020204030204" pitchFamily="34" charset="0"/>
              </a:rPr>
              <a:t>     (1)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gist</a:t>
            </a:r>
          </a:p>
        </p:txBody>
      </p:sp>
      <p:sp>
        <p:nvSpPr>
          <p:cNvPr id="8" name="文本框 7"/>
          <p:cNvSpPr txBox="1"/>
          <p:nvPr/>
        </p:nvSpPr>
        <p:spPr>
          <a:xfrm>
            <a:off x="681355" y="2256155"/>
            <a:ext cx="11186795" cy="1353185"/>
          </a:xfrm>
          <a:prstGeom prst="rect">
            <a:avLst/>
          </a:prstGeom>
          <a:noFill/>
        </p:spPr>
        <p:txBody>
          <a:bodyPr wrap="square">
            <a:spAutoFit/>
          </a:bodyPr>
          <a:lstStyle/>
          <a:p>
            <a:pPr>
              <a:lnSpc>
                <a:spcPct val="114000"/>
              </a:lnSpc>
            </a:pPr>
            <a:r>
              <a:rPr lang="en-US" altLang="zh-CN" sz="2400" i="1" dirty="0">
                <a:effectLst/>
                <a:latin typeface="Calibri" panose="020F0502020204030204" pitchFamily="34" charset="0"/>
                <a:ea typeface="等线" panose="02010600030101010101" pitchFamily="2" charset="-122"/>
                <a:cs typeface="Calibri" panose="020F0502020204030204" pitchFamily="34" charset="0"/>
              </a:rPr>
              <a:t>Ten words are listed in the bubbles below. Read the text closely, choose four key words and put them on the notepad. Then, make a thesis statement with those key words that best summarizes the main idea of the text. </a:t>
            </a:r>
            <a:endParaRPr lang="zh-CN" altLang="en-US" sz="2400" i="1" dirty="0">
              <a:latin typeface="Calibri" panose="020F0502020204030204" pitchFamily="34" charset="0"/>
              <a:cs typeface="Calibri" panose="020F0502020204030204" pitchFamily="34" charset="0"/>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86520" y="3689948"/>
            <a:ext cx="5658258" cy="2317031"/>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rcRect l="4050" r="8920"/>
          <a:stretch>
            <a:fillRect/>
          </a:stretch>
        </p:blipFill>
        <p:spPr>
          <a:xfrm>
            <a:off x="6558280" y="3411220"/>
            <a:ext cx="4584700" cy="2684145"/>
          </a:xfrm>
          <a:prstGeom prst="rect">
            <a:avLst/>
          </a:prstGeom>
        </p:spPr>
      </p:pic>
      <p:sp>
        <p:nvSpPr>
          <p:cNvPr id="11" name="文本框 10"/>
          <p:cNvSpPr txBox="1"/>
          <p:nvPr/>
        </p:nvSpPr>
        <p:spPr>
          <a:xfrm>
            <a:off x="7220585" y="3849370"/>
            <a:ext cx="1147445" cy="460375"/>
          </a:xfrm>
          <a:prstGeom prst="rect">
            <a:avLst/>
          </a:prstGeom>
        </p:spPr>
        <p:style>
          <a:lnRef idx="1">
            <a:schemeClr val="accent6"/>
          </a:lnRef>
          <a:fillRef idx="1001">
            <a:schemeClr val="lt1"/>
          </a:fillRef>
          <a:effectRef idx="1">
            <a:schemeClr val="accent6"/>
          </a:effectRef>
          <a:fontRef idx="minor">
            <a:schemeClr val="dk1"/>
          </a:fontRef>
        </p:style>
        <p:txBody>
          <a:bodyPr wrap="square" rtlCol="0">
            <a:spAutoFit/>
          </a:bodyPr>
          <a:lstStyle/>
          <a:p>
            <a:pPr algn="l"/>
            <a:r>
              <a:rPr lang="en-US" altLang="zh-CN" sz="2400" dirty="0">
                <a:effectLst/>
                <a:latin typeface="Calibri" panose="020F0502020204030204" pitchFamily="34" charset="0"/>
                <a:ea typeface="宋体" panose="02010600030101010101" pitchFamily="2" charset="-122"/>
                <a:cs typeface="Calibri" panose="020F0502020204030204" pitchFamily="34" charset="0"/>
              </a:rPr>
              <a:t>college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9309100" y="3994150"/>
            <a:ext cx="1446530" cy="460375"/>
          </a:xfrm>
          <a:prstGeom prst="rect">
            <a:avLst/>
          </a:prstGeom>
        </p:spPr>
        <p:style>
          <a:lnRef idx="1">
            <a:schemeClr val="accent6"/>
          </a:lnRef>
          <a:fillRef idx="1001">
            <a:schemeClr val="lt1"/>
          </a:fillRef>
          <a:effectRef idx="1">
            <a:schemeClr val="accent6"/>
          </a:effectRef>
          <a:fontRef idx="minor">
            <a:schemeClr val="dk1"/>
          </a:fontRef>
        </p:style>
        <p:txBody>
          <a:bodyPr wrap="square" rtlCol="0">
            <a:spAutoFit/>
          </a:bodyPr>
          <a:lstStyle/>
          <a:p>
            <a:pPr algn="l"/>
            <a:r>
              <a:rPr lang="en-US" altLang="zh-CN" sz="2400" dirty="0">
                <a:latin typeface="Calibri" panose="020F0502020204030204" pitchFamily="34" charset="0"/>
                <a:ea typeface="宋体" panose="02010600030101010101" pitchFamily="2" charset="-122"/>
                <a:cs typeface="Calibri" panose="020F0502020204030204" pitchFamily="34" charset="0"/>
              </a:rPr>
              <a:t>loneliness</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3" name="文本框 12"/>
          <p:cNvSpPr txBox="1"/>
          <p:nvPr/>
        </p:nvSpPr>
        <p:spPr>
          <a:xfrm>
            <a:off x="7148830" y="4420235"/>
            <a:ext cx="1181735" cy="460375"/>
          </a:xfrm>
          <a:prstGeom prst="rect">
            <a:avLst/>
          </a:prstGeom>
        </p:spPr>
        <p:style>
          <a:lnRef idx="1">
            <a:schemeClr val="accent6"/>
          </a:lnRef>
          <a:fillRef idx="1001">
            <a:schemeClr val="lt1"/>
          </a:fillRef>
          <a:effectRef idx="1">
            <a:schemeClr val="accent6"/>
          </a:effectRef>
          <a:fontRef idx="minor">
            <a:schemeClr val="dk1"/>
          </a:fontRef>
        </p:style>
        <p:txBody>
          <a:bodyPr wrap="square" rtlCol="0">
            <a:spAutoFit/>
          </a:bodyPr>
          <a:lstStyle/>
          <a:p>
            <a:pPr algn="l"/>
            <a:r>
              <a:rPr lang="en-US" altLang="zh-CN" sz="2400" dirty="0">
                <a:latin typeface="Calibri" panose="020F0502020204030204" pitchFamily="34" charset="0"/>
                <a:ea typeface="宋体" panose="02010600030101010101" pitchFamily="2" charset="-122"/>
                <a:cs typeface="Calibri" panose="020F0502020204030204" pitchFamily="34" charset="0"/>
              </a:rPr>
              <a:t>lessons</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2" name="文本框 21"/>
          <p:cNvSpPr txBox="1"/>
          <p:nvPr/>
        </p:nvSpPr>
        <p:spPr>
          <a:xfrm>
            <a:off x="9070975" y="4578985"/>
            <a:ext cx="1414780" cy="460375"/>
          </a:xfrm>
          <a:prstGeom prst="rect">
            <a:avLst/>
          </a:prstGeom>
        </p:spPr>
        <p:style>
          <a:lnRef idx="1">
            <a:schemeClr val="accent6"/>
          </a:lnRef>
          <a:fillRef idx="1001">
            <a:schemeClr val="lt1"/>
          </a:fillRef>
          <a:effectRef idx="1">
            <a:schemeClr val="accent6"/>
          </a:effectRef>
          <a:fontRef idx="minor">
            <a:schemeClr val="dk1"/>
          </a:fontRef>
        </p:style>
        <p:txBody>
          <a:bodyPr wrap="square" rtlCol="0">
            <a:spAutoFit/>
          </a:bodyPr>
          <a:lstStyle/>
          <a:p>
            <a:pPr algn="l"/>
            <a:r>
              <a:rPr lang="en-US" altLang="zh-CN" sz="2400" dirty="0">
                <a:effectLst/>
                <a:latin typeface="Calibri" panose="020F0502020204030204" pitchFamily="34" charset="0"/>
                <a:ea typeface="宋体" panose="02010600030101010101" pitchFamily="2" charset="-122"/>
                <a:cs typeface="Calibri" panose="020F0502020204030204" pitchFamily="34" charset="0"/>
              </a:rPr>
              <a:t>freshmen</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4" name="文本框 23"/>
          <p:cNvSpPr txBox="1"/>
          <p:nvPr/>
        </p:nvSpPr>
        <p:spPr>
          <a:xfrm>
            <a:off x="971550" y="5196205"/>
            <a:ext cx="10395585" cy="119888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altLang="zh-CN" sz="2400" b="1" dirty="0">
                <a:effectLst/>
                <a:latin typeface="Calibri" panose="020F0502020204030204" pitchFamily="34" charset="0"/>
                <a:ea typeface="宋体" panose="02010600030101010101" pitchFamily="2" charset="-122"/>
                <a:cs typeface="Calibri" panose="020F0502020204030204" pitchFamily="34" charset="0"/>
              </a:rPr>
              <a:t>Thesis statement: </a:t>
            </a:r>
          </a:p>
          <a:p>
            <a:r>
              <a:rPr lang="en-US" altLang="zh-CN" sz="2400" dirty="0">
                <a:latin typeface="Calibri" panose="020F0502020204030204" pitchFamily="34" charset="0"/>
                <a:cs typeface="Calibri" panose="020F0502020204030204" pitchFamily="34" charset="0"/>
              </a:rPr>
              <a:t>A college student recalls her feeling of loneliness as a freshman and discusses the lessons she has got.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pic>
        <p:nvPicPr>
          <p:cNvPr id="14" name="图片 13"/>
          <p:cNvPicPr>
            <a:picLocks noChangeAspect="1"/>
          </p:cNvPicPr>
          <p:nvPr/>
        </p:nvPicPr>
        <p:blipFill>
          <a:blip r:embed="rId5"/>
          <a:stretch>
            <a:fillRect/>
          </a:stretch>
        </p:blipFill>
        <p:spPr>
          <a:xfrm>
            <a:off x="802961" y="1449747"/>
            <a:ext cx="640936" cy="56229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22" grpId="0" bldLvl="0" animBg="1"/>
      <p:bldP spid="2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7" name="文本框 6"/>
          <p:cNvSpPr txBox="1"/>
          <p:nvPr/>
        </p:nvSpPr>
        <p:spPr>
          <a:xfrm>
            <a:off x="980440" y="1499870"/>
            <a:ext cx="3285490" cy="82994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latin typeface="Calibri" panose="020F0502020204030204" pitchFamily="34" charset="0"/>
                <a:ea typeface="宋体" panose="02010600030101010101" pitchFamily="2" charset="-122"/>
                <a:cs typeface="Calibri" panose="020F0502020204030204" pitchFamily="34" charset="0"/>
                <a:sym typeface="+mn-ea"/>
              </a:rPr>
              <a:t>Text Comprehension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r>
              <a:rPr lang="en-US" altLang="zh-CN" sz="2400">
                <a:latin typeface="Calibri" panose="020F0502020204030204" pitchFamily="34" charset="0"/>
                <a:ea typeface="宋体" panose="02010600030101010101" pitchFamily="2" charset="-122"/>
                <a:cs typeface="Calibri" panose="020F0502020204030204" pitchFamily="34" charset="0"/>
                <a:sym typeface="+mn-ea"/>
              </a:rPr>
              <a:t> (2) </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Reading for structure</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10226" y="1437047"/>
            <a:ext cx="640936" cy="562294"/>
          </a:xfrm>
          <a:prstGeom prst="rect">
            <a:avLst/>
          </a:prstGeom>
        </p:spPr>
      </p:pic>
      <p:sp>
        <p:nvSpPr>
          <p:cNvPr id="36" name="文本框 35"/>
          <p:cNvSpPr txBox="1"/>
          <p:nvPr/>
        </p:nvSpPr>
        <p:spPr>
          <a:xfrm>
            <a:off x="695960" y="2687320"/>
            <a:ext cx="3054985" cy="2194560"/>
          </a:xfrm>
          <a:prstGeom prst="rect">
            <a:avLst/>
          </a:prstGeom>
          <a:noFill/>
        </p:spPr>
        <p:txBody>
          <a:bodyPr wrap="square">
            <a:spAutoFit/>
          </a:bodyPr>
          <a:lstStyle/>
          <a:p>
            <a:pPr>
              <a:lnSpc>
                <a:spcPct val="114000"/>
              </a:lnSpc>
            </a:pPr>
            <a:r>
              <a:rPr lang="en-US" altLang="zh-CN" sz="2400" i="1" dirty="0">
                <a:latin typeface="Calibri" panose="020F0502020204030204" pitchFamily="34" charset="0"/>
                <a:cs typeface="Calibri" panose="020F0502020204030204" pitchFamily="34" charset="0"/>
              </a:rPr>
              <a:t>Fill in the blanks with the words or phrases to specify the author’s problem, resolution, and change.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l="2227" t="4445" r="817"/>
          <a:stretch>
            <a:fillRect/>
          </a:stretch>
        </p:blipFill>
        <p:spPr>
          <a:xfrm>
            <a:off x="4265561" y="1313487"/>
            <a:ext cx="7479550" cy="4943258"/>
          </a:xfrm>
          <a:prstGeom prst="rect">
            <a:avLst/>
          </a:prstGeom>
        </p:spPr>
      </p:pic>
      <p:sp>
        <p:nvSpPr>
          <p:cNvPr id="5" name="文本框 4"/>
          <p:cNvSpPr txBox="1"/>
          <p:nvPr/>
        </p:nvSpPr>
        <p:spPr>
          <a:xfrm>
            <a:off x="7915759" y="1451629"/>
            <a:ext cx="2355656" cy="307777"/>
          </a:xfrm>
          <a:prstGeom prst="rect">
            <a:avLst/>
          </a:prstGeom>
          <a:noFill/>
        </p:spPr>
        <p:txBody>
          <a:bodyPr wrap="square" rtlCol="0">
            <a:spAutoFit/>
          </a:bodyPr>
          <a:lstStyle/>
          <a:p>
            <a:pPr algn="l"/>
            <a:r>
              <a:rPr lang="en-US" altLang="zh-CN" sz="1400" dirty="0">
                <a:solidFill>
                  <a:srgbClr val="C00000"/>
                </a:solidFill>
                <a:effectLst/>
                <a:latin typeface="Times New Roman" panose="02020603050405020304" pitchFamily="18" charset="0"/>
                <a:ea typeface="宋体" panose="02010600030101010101" pitchFamily="2" charset="-122"/>
              </a:rPr>
              <a:t>the first few weeks</a:t>
            </a:r>
            <a:endParaRPr lang="zh-CN" altLang="en-US" sz="1400" dirty="0">
              <a:solidFill>
                <a:srgbClr val="C00000"/>
              </a:solidFill>
              <a:effectLst/>
              <a:latin typeface="Times New Roman" panose="02020603050405020304" pitchFamily="18" charset="0"/>
              <a:ea typeface="宋体" panose="02010600030101010101" pitchFamily="2" charset="-122"/>
            </a:endParaRPr>
          </a:p>
        </p:txBody>
      </p:sp>
      <p:sp>
        <p:nvSpPr>
          <p:cNvPr id="6" name="文本框 5"/>
          <p:cNvSpPr txBox="1"/>
          <p:nvPr/>
        </p:nvSpPr>
        <p:spPr>
          <a:xfrm>
            <a:off x="7818688" y="1691939"/>
            <a:ext cx="1364476" cy="307777"/>
          </a:xfrm>
          <a:prstGeom prst="rect">
            <a:avLst/>
          </a:prstGeom>
          <a:noFill/>
        </p:spPr>
        <p:txBody>
          <a:bodyPr wrap="square" rtlCol="0">
            <a:spAutoFit/>
          </a:bodyPr>
          <a:lstStyle/>
          <a:p>
            <a:pPr algn="l"/>
            <a:r>
              <a:rPr lang="en-US" altLang="zh-CN" sz="1400" dirty="0">
                <a:solidFill>
                  <a:srgbClr val="C00000"/>
                </a:solidFill>
                <a:latin typeface="Times New Roman" panose="02020603050405020304" pitchFamily="18" charset="0"/>
                <a:ea typeface="宋体" panose="02010600030101010101" pitchFamily="2" charset="-122"/>
              </a:rPr>
              <a:t>herself</a:t>
            </a:r>
            <a:endParaRPr lang="zh-CN" altLang="en-US" sz="1400" dirty="0">
              <a:solidFill>
                <a:srgbClr val="C00000"/>
              </a:solidFill>
              <a:effectLst/>
              <a:latin typeface="Times New Roman" panose="02020603050405020304" pitchFamily="18" charset="0"/>
              <a:ea typeface="宋体" panose="02010600030101010101" pitchFamily="2" charset="-122"/>
            </a:endParaRPr>
          </a:p>
        </p:txBody>
      </p:sp>
      <p:sp>
        <p:nvSpPr>
          <p:cNvPr id="28" name="文本框 27"/>
          <p:cNvSpPr txBox="1"/>
          <p:nvPr/>
        </p:nvSpPr>
        <p:spPr>
          <a:xfrm>
            <a:off x="6640451" y="2918016"/>
            <a:ext cx="4710709" cy="307777"/>
          </a:xfrm>
          <a:prstGeom prst="rect">
            <a:avLst/>
          </a:prstGeom>
          <a:noFill/>
        </p:spPr>
        <p:txBody>
          <a:bodyPr wrap="square" rtlCol="0">
            <a:spAutoFit/>
          </a:bodyPr>
          <a:lstStyle/>
          <a:p>
            <a:r>
              <a:rPr lang="en-US" altLang="zh-CN" sz="1400" dirty="0">
                <a:solidFill>
                  <a:srgbClr val="C00000"/>
                </a:solidFill>
                <a:latin typeface="Times New Roman" panose="02020603050405020304" pitchFamily="18" charset="0"/>
              </a:rPr>
              <a:t>her high school friends’ activities on the social media</a:t>
            </a:r>
            <a:endParaRPr lang="zh-CN" altLang="en-US" sz="1400" dirty="0">
              <a:solidFill>
                <a:srgbClr val="C00000"/>
              </a:solidFill>
              <a:effectLst/>
              <a:latin typeface="Times New Roman" panose="02020603050405020304" pitchFamily="18" charset="0"/>
              <a:ea typeface="宋体" panose="02010600030101010101" pitchFamily="2" charset="-122"/>
            </a:endParaRPr>
          </a:p>
        </p:txBody>
      </p:sp>
      <p:sp>
        <p:nvSpPr>
          <p:cNvPr id="32" name="文本框 31"/>
          <p:cNvSpPr txBox="1"/>
          <p:nvPr/>
        </p:nvSpPr>
        <p:spPr>
          <a:xfrm>
            <a:off x="7390344" y="5503250"/>
            <a:ext cx="2221164" cy="307777"/>
          </a:xfrm>
          <a:prstGeom prst="rect">
            <a:avLst/>
          </a:prstGeom>
          <a:noFill/>
        </p:spPr>
        <p:txBody>
          <a:bodyPr wrap="square" rtlCol="0">
            <a:spAutoFit/>
          </a:bodyPr>
          <a:lstStyle/>
          <a:p>
            <a:pPr algn="l"/>
            <a:r>
              <a:rPr lang="en-US" altLang="zh-CN" sz="1400" dirty="0">
                <a:solidFill>
                  <a:srgbClr val="C00000"/>
                </a:solidFill>
                <a:latin typeface="Times New Roman" panose="02020603050405020304" pitchFamily="18" charset="0"/>
                <a:ea typeface="宋体" panose="02010600030101010101" pitchFamily="2" charset="-122"/>
              </a:rPr>
              <a:t>open-minded and positive</a:t>
            </a:r>
            <a:endParaRPr lang="zh-CN" altLang="en-US" sz="1400" dirty="0">
              <a:solidFill>
                <a:srgbClr val="C00000"/>
              </a:solidFill>
              <a:effectLst/>
              <a:latin typeface="Times New Roman" panose="02020603050405020304" pitchFamily="18" charset="0"/>
              <a:ea typeface="宋体" panose="02010600030101010101" pitchFamily="2" charset="-122"/>
            </a:endParaRPr>
          </a:p>
        </p:txBody>
      </p:sp>
      <p:sp>
        <p:nvSpPr>
          <p:cNvPr id="34" name="文本框 33"/>
          <p:cNvSpPr txBox="1"/>
          <p:nvPr/>
        </p:nvSpPr>
        <p:spPr>
          <a:xfrm>
            <a:off x="7702967" y="4210633"/>
            <a:ext cx="1713904" cy="307777"/>
          </a:xfrm>
          <a:prstGeom prst="rect">
            <a:avLst/>
          </a:prstGeom>
          <a:noFill/>
        </p:spPr>
        <p:txBody>
          <a:bodyPr wrap="square" rtlCol="0">
            <a:spAutoFit/>
          </a:bodyPr>
          <a:lstStyle/>
          <a:p>
            <a:pPr algn="l"/>
            <a:r>
              <a:rPr lang="en-US" altLang="zh-CN" sz="1400" dirty="0">
                <a:solidFill>
                  <a:srgbClr val="C00000"/>
                </a:solidFill>
                <a:latin typeface="Times New Roman" panose="02020603050405020304" pitchFamily="18" charset="0"/>
                <a:ea typeface="宋体" panose="02010600030101010101" pitchFamily="2" charset="-122"/>
              </a:rPr>
              <a:t>she is not alone</a:t>
            </a:r>
            <a:endParaRPr lang="zh-CN" altLang="en-US" sz="1400"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8" grpId="0"/>
      <p:bldP spid="32"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810260" y="1663700"/>
            <a:ext cx="10619740" cy="414337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Text Comprehension</a:t>
            </a:r>
          </a:p>
          <a:p>
            <a:pPr algn="l"/>
            <a:r>
              <a:rPr lang="en-US" altLang="zh-CN" sz="2400">
                <a:latin typeface="Calibri" panose="020F0502020204030204" pitchFamily="34" charset="0"/>
                <a:ea typeface="宋体" panose="02010600030101010101" pitchFamily="2" charset="-122"/>
                <a:cs typeface="Calibri" panose="020F0502020204030204" pitchFamily="34" charset="0"/>
              </a:rPr>
              <a:t>     (3)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details</a:t>
            </a:r>
          </a:p>
          <a:p>
            <a:r>
              <a:rPr lang="en-US" altLang="zh-CN" sz="2400" i="1" dirty="0">
                <a:effectLst/>
                <a:ea typeface="宋体" panose="02010600030101010101" pitchFamily="2" charset="-122"/>
              </a:rPr>
              <a:t>Answer the questions.</a:t>
            </a:r>
          </a:p>
          <a:p>
            <a:pPr marL="457200" indent="-457200">
              <a:lnSpc>
                <a:spcPct val="114000"/>
              </a:lnSpc>
              <a:buAutoNum type="arabicPeriod"/>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Did the author expect to be lonely in the first year of college? Can you find any supporting details? </a:t>
            </a:r>
          </a:p>
          <a:p>
            <a:pPr marL="457200" indent="-457200">
              <a:lnSpc>
                <a:spcPct val="114000"/>
              </a:lnSpc>
              <a:buAutoNum type="arabicPeriod"/>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marL="457200" indent="-457200">
              <a:lnSpc>
                <a:spcPct val="114000"/>
              </a:lnSpc>
              <a:buAutoNum type="arabicPeriod"/>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Why did she make a video? Why did she title it “My College Transition”? </a:t>
            </a:r>
          </a:p>
          <a:p>
            <a:pPr>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1248410" y="3730625"/>
            <a:ext cx="10276205" cy="603885"/>
          </a:xfrm>
          <a:prstGeom prst="rect">
            <a:avLst/>
          </a:prstGeom>
          <a:noFill/>
        </p:spPr>
        <p:txBody>
          <a:bodyPr wrap="square" rtlCol="0">
            <a:spAutoFit/>
          </a:bodyPr>
          <a:lstStyle/>
          <a:p>
            <a:pPr>
              <a:lnSpc>
                <a:spcPts val="2000"/>
              </a:lnSpc>
            </a:pPr>
            <a:r>
              <a:rPr lang="en-US" altLang="zh-CN" sz="2400" dirty="0">
                <a:solidFill>
                  <a:srgbClr val="C00000"/>
                </a:solidFill>
                <a:latin typeface="Calibri" panose="020F0502020204030204" pitchFamily="34" charset="0"/>
                <a:cs typeface="Calibri" panose="020F0502020204030204" pitchFamily="34" charset="0"/>
              </a:rPr>
              <a:t>No. She was pretty social at high school, and she expected to make great friends right away at college. </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4" name="文本框 3"/>
          <p:cNvSpPr txBox="1"/>
          <p:nvPr/>
        </p:nvSpPr>
        <p:spPr>
          <a:xfrm>
            <a:off x="1248410" y="4888865"/>
            <a:ext cx="10573385" cy="829945"/>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It was an assignment for Intro to Digital Media course. She chose this topic because loneliness was her biggest problem at that time.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pic>
        <p:nvPicPr>
          <p:cNvPr id="7" name="图片 6"/>
          <p:cNvPicPr>
            <a:picLocks noChangeAspect="1"/>
          </p:cNvPicPr>
          <p:nvPr/>
        </p:nvPicPr>
        <p:blipFill>
          <a:blip r:embed="rId3"/>
          <a:stretch>
            <a:fillRect/>
          </a:stretch>
        </p:blipFill>
        <p:spPr>
          <a:xfrm>
            <a:off x="602071" y="1606795"/>
            <a:ext cx="640936" cy="56229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810260" y="1663700"/>
            <a:ext cx="10913110" cy="372300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Text Comprehension</a:t>
            </a:r>
          </a:p>
          <a:p>
            <a:pPr algn="l"/>
            <a:r>
              <a:rPr lang="en-US" altLang="zh-CN" sz="2400">
                <a:latin typeface="Calibri" panose="020F0502020204030204" pitchFamily="34" charset="0"/>
                <a:ea typeface="宋体" panose="02010600030101010101" pitchFamily="2" charset="-122"/>
                <a:cs typeface="Calibri" panose="020F0502020204030204" pitchFamily="34" charset="0"/>
              </a:rPr>
              <a:t>     (3)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details</a:t>
            </a:r>
          </a:p>
          <a:p>
            <a:r>
              <a:rPr lang="en-US" altLang="zh-CN" sz="2400" i="1" dirty="0">
                <a:effectLst/>
                <a:ea typeface="宋体" panose="02010600030101010101" pitchFamily="2" charset="-122"/>
              </a:rPr>
              <a:t>Answer the questions.</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3.   In what way does the author’s video clip help her with her interpersonal relationship? </a:t>
            </a: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4.   Why does the author think her expectation for the first year of college is ridiculous?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1176693" y="3603585"/>
            <a:ext cx="10474325" cy="1198880"/>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The comments she has received help her to understand that she is not the only one who has suffered loneliness, and why she felt lonely in the early weeks of college.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pic>
        <p:nvPicPr>
          <p:cNvPr id="7" name="图片 6"/>
          <p:cNvPicPr>
            <a:picLocks noChangeAspect="1"/>
          </p:cNvPicPr>
          <p:nvPr/>
        </p:nvPicPr>
        <p:blipFill>
          <a:blip r:embed="rId3"/>
          <a:stretch>
            <a:fillRect/>
          </a:stretch>
        </p:blipFill>
        <p:spPr>
          <a:xfrm>
            <a:off x="602071" y="1606795"/>
            <a:ext cx="640936" cy="562294"/>
          </a:xfrm>
          <a:prstGeom prst="rect">
            <a:avLst/>
          </a:prstGeom>
        </p:spPr>
      </p:pic>
      <p:sp>
        <p:nvSpPr>
          <p:cNvPr id="8" name="文本框 7"/>
          <p:cNvSpPr txBox="1"/>
          <p:nvPr/>
        </p:nvSpPr>
        <p:spPr>
          <a:xfrm>
            <a:off x="1176693" y="5258135"/>
            <a:ext cx="10322560" cy="829945"/>
          </a:xfrm>
          <a:prstGeom prst="rect">
            <a:avLst/>
          </a:prstGeom>
          <a:noFill/>
        </p:spPr>
        <p:txBody>
          <a:bodyPr wrap="square" rtlCol="0">
            <a:spAutoFit/>
          </a:bodyPr>
          <a:lstStyle/>
          <a:p>
            <a:r>
              <a:rPr lang="en-US" altLang="zh-CN" sz="2400" dirty="0">
                <a:solidFill>
                  <a:srgbClr val="C00000"/>
                </a:solidFill>
              </a:rPr>
              <a:t>She thinks so because it is impossible to instantly meet new best friends in a new place.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13196" t="26745" r="9342" b="9816"/>
          <a:stretch>
            <a:fillRect/>
          </a:stretch>
        </p:blipFill>
        <p:spPr>
          <a:xfrm flipH="1">
            <a:off x="-1" y="0"/>
            <a:ext cx="12191999" cy="6882269"/>
          </a:xfrm>
          <a:prstGeom prst="rect">
            <a:avLst/>
          </a:prstGeom>
        </p:spPr>
      </p:pic>
      <p:sp>
        <p:nvSpPr>
          <p:cNvPr id="17" name="矩形 16"/>
          <p:cNvSpPr/>
          <p:nvPr/>
        </p:nvSpPr>
        <p:spPr>
          <a:xfrm>
            <a:off x="0" y="2527935"/>
            <a:ext cx="12192000" cy="179260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1027230" y="2694193"/>
            <a:ext cx="10211450" cy="1246495"/>
          </a:xfrm>
          <a:prstGeom prst="rect">
            <a:avLst/>
          </a:prstGeom>
        </p:spPr>
        <p:txBody>
          <a:bodyPr wrap="none">
            <a:spAutoFit/>
          </a:bodyPr>
          <a:lstStyle/>
          <a:p>
            <a:pPr algn="ctr"/>
            <a:r>
              <a:rPr lang="en-US" altLang="zh-CN" sz="7500" dirty="0">
                <a:ln w="0"/>
                <a:latin typeface="Americana XBd BT" panose="02020804070706020304" pitchFamily="18" charset="0"/>
              </a:rPr>
              <a:t>Making New Friends</a:t>
            </a:r>
            <a:endParaRPr lang="zh-CN" altLang="en-US" sz="7500" dirty="0">
              <a:ln w="0"/>
              <a:latin typeface="Americana XBd BT" panose="02020804070706020304" pitchFamily="18" charset="0"/>
            </a:endParaRPr>
          </a:p>
        </p:txBody>
      </p:sp>
      <p:sp>
        <p:nvSpPr>
          <p:cNvPr id="18" name="矩形 17"/>
          <p:cNvSpPr/>
          <p:nvPr/>
        </p:nvSpPr>
        <p:spPr>
          <a:xfrm>
            <a:off x="1008562" y="2679455"/>
            <a:ext cx="10211450" cy="1246495"/>
          </a:xfrm>
          <a:prstGeom prst="rect">
            <a:avLst/>
          </a:prstGeom>
        </p:spPr>
        <p:txBody>
          <a:bodyPr wrap="none">
            <a:spAutoFit/>
          </a:bodyPr>
          <a:lstStyle/>
          <a:p>
            <a:pPr algn="ctr"/>
            <a:r>
              <a:rPr lang="en-US" altLang="zh-CN" sz="7500" dirty="0">
                <a:ln w="0"/>
                <a:solidFill>
                  <a:schemeClr val="bg1"/>
                </a:solidFill>
                <a:latin typeface="Americana XBd BT" panose="02020804070706020304" pitchFamily="18" charset="0"/>
              </a:rPr>
              <a:t>Making New Friends</a:t>
            </a:r>
            <a:endParaRPr lang="zh-CN" altLang="en-US" sz="7500" dirty="0">
              <a:ln w="0"/>
              <a:solidFill>
                <a:schemeClr val="bg1"/>
              </a:solidFill>
              <a:latin typeface="Americana XBd BT" panose="02020804070706020304" pitchFamily="18" charset="0"/>
            </a:endParaRPr>
          </a:p>
        </p:txBody>
      </p:sp>
      <p:sp>
        <p:nvSpPr>
          <p:cNvPr id="12" name="矩形 11"/>
          <p:cNvSpPr/>
          <p:nvPr/>
        </p:nvSpPr>
        <p:spPr>
          <a:xfrm>
            <a:off x="993894" y="2657113"/>
            <a:ext cx="10211450" cy="1246495"/>
          </a:xfrm>
          <a:prstGeom prst="rect">
            <a:avLst/>
          </a:prstGeom>
        </p:spPr>
        <p:txBody>
          <a:bodyPr wrap="none">
            <a:spAutoFit/>
          </a:bodyPr>
          <a:lstStyle/>
          <a:p>
            <a:pPr algn="ctr"/>
            <a:r>
              <a:rPr lang="en-US" altLang="zh-CN" sz="7500" dirty="0">
                <a:ln w="0"/>
                <a:solidFill>
                  <a:srgbClr val="2D7CB1"/>
                </a:solidFill>
                <a:latin typeface="Americana XBd BT" panose="02020804070706020304" pitchFamily="18" charset="0"/>
              </a:rPr>
              <a:t>Making New Friends</a:t>
            </a:r>
            <a:endParaRPr lang="zh-CN" altLang="en-US" sz="7500" dirty="0">
              <a:ln w="0"/>
              <a:solidFill>
                <a:srgbClr val="2D7CB1"/>
              </a:solidFill>
              <a:latin typeface="Americana XBd BT" panose="02020804070706020304" pitchFamily="18" charset="0"/>
            </a:endParaRPr>
          </a:p>
        </p:txBody>
      </p:sp>
      <p:grpSp>
        <p:nvGrpSpPr>
          <p:cNvPr id="14340" name="组合 7"/>
          <p:cNvGrpSpPr/>
          <p:nvPr/>
        </p:nvGrpSpPr>
        <p:grpSpPr>
          <a:xfrm>
            <a:off x="-3810" y="650240"/>
            <a:ext cx="2903855" cy="735330"/>
            <a:chOff x="0" y="194743"/>
            <a:chExt cx="3126179" cy="569433"/>
          </a:xfrm>
        </p:grpSpPr>
        <p:sp>
          <p:nvSpPr>
            <p:cNvPr id="2" name="圆角矩形 1"/>
            <p:cNvSpPr/>
            <p:nvPr/>
          </p:nvSpPr>
          <p:spPr>
            <a:xfrm>
              <a:off x="173209" y="194743"/>
              <a:ext cx="2952970" cy="569433"/>
            </a:xfrm>
            <a:prstGeom prst="roundRect">
              <a:avLst>
                <a:gd name="adj" fmla="val 9976"/>
              </a:avLst>
            </a:prstGeom>
            <a:solidFill>
              <a:schemeClr val="accent4">
                <a:lumMod val="60000"/>
                <a:lumOff val="40000"/>
              </a:schemeClr>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5">
                    <a:lumMod val="40000"/>
                    <a:lumOff val="60000"/>
                  </a:schemeClr>
                </a:solidFill>
                <a:effectLst/>
                <a:uLnTx/>
                <a:uFillTx/>
                <a:latin typeface="+mn-lt"/>
                <a:ea typeface="+mn-ea"/>
                <a:cs typeface="+mn-cs"/>
              </a:endParaRPr>
            </a:p>
          </p:txBody>
        </p:sp>
        <p:grpSp>
          <p:nvGrpSpPr>
            <p:cNvPr id="14350" name="组合 9"/>
            <p:cNvGrpSpPr/>
            <p:nvPr/>
          </p:nvGrpSpPr>
          <p:grpSpPr>
            <a:xfrm>
              <a:off x="0" y="290669"/>
              <a:ext cx="424561" cy="355906"/>
              <a:chOff x="469900" y="728859"/>
              <a:chExt cx="424561" cy="355906"/>
            </a:xfrm>
          </p:grpSpPr>
          <p:sp>
            <p:nvSpPr>
              <p:cNvPr id="19" name="椭圆 18"/>
              <p:cNvSpPr>
                <a:spLocks noChangeArrowheads="1"/>
              </p:cNvSpPr>
              <p:nvPr/>
            </p:nvSpPr>
            <p:spPr bwMode="auto">
              <a:xfrm rot="-5400000">
                <a:off x="738012" y="928719"/>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椭圆 19"/>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 name="椭圆 20"/>
              <p:cNvSpPr>
                <a:spLocks noChangeArrowheads="1"/>
              </p:cNvSpPr>
              <p:nvPr/>
            </p:nvSpPr>
            <p:spPr bwMode="auto">
              <a:xfrm rot="-5400000">
                <a:off x="738012" y="728863"/>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2" name="椭圆 2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圆角矩形 2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4" name="圆角矩形 2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5" name="圆角矩形 2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6" name="圆角矩形 2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grpSp>
      <p:sp>
        <p:nvSpPr>
          <p:cNvPr id="11" name="矩形 10"/>
          <p:cNvSpPr/>
          <p:nvPr/>
        </p:nvSpPr>
        <p:spPr>
          <a:xfrm>
            <a:off x="815133" y="572502"/>
            <a:ext cx="1843405" cy="891540"/>
          </a:xfrm>
          <a:prstGeom prst="rect">
            <a:avLst/>
          </a:prstGeom>
        </p:spPr>
        <p:txBody>
          <a:bodyPr wrap="none">
            <a:spAutoFit/>
          </a:bodyPr>
          <a:lstStyle/>
          <a:p>
            <a:pPr lvl="0"/>
            <a:r>
              <a:rPr lang="en-US" altLang="zh-CN" sz="5200" b="1" dirty="0">
                <a:solidFill>
                  <a:schemeClr val="bg1"/>
                </a:solidFill>
              </a:rPr>
              <a:t>Unit 2</a:t>
            </a:r>
            <a:endParaRPr lang="zh-CN" altLang="zh-CN" sz="5200" dirty="0">
              <a:solidFill>
                <a:schemeClr val="bg1"/>
              </a:solidFill>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734060" y="1524000"/>
            <a:ext cx="10913110" cy="330263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Text Comprehension</a:t>
            </a:r>
          </a:p>
          <a:p>
            <a:pPr algn="l"/>
            <a:r>
              <a:rPr lang="en-US" altLang="zh-CN" sz="2400">
                <a:latin typeface="Calibri" panose="020F0502020204030204" pitchFamily="34" charset="0"/>
                <a:ea typeface="宋体" panose="02010600030101010101" pitchFamily="2" charset="-122"/>
                <a:cs typeface="Calibri" panose="020F0502020204030204" pitchFamily="34" charset="0"/>
              </a:rPr>
              <a:t>     (3)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details</a:t>
            </a:r>
          </a:p>
          <a:p>
            <a:r>
              <a:rPr lang="en-US" altLang="zh-CN" sz="2400" i="1" dirty="0">
                <a:effectLst/>
                <a:ea typeface="宋体" panose="02010600030101010101" pitchFamily="2" charset="-122"/>
              </a:rPr>
              <a:t>Answer the questions.</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5.   What are the causes of the author’s loneliness at college?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6.   What suggestions does the author give in terms of interpersonal relationship in a new social situation?</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7" name="图片 6"/>
          <p:cNvPicPr>
            <a:picLocks noChangeAspect="1"/>
          </p:cNvPicPr>
          <p:nvPr/>
        </p:nvPicPr>
        <p:blipFill>
          <a:blip r:embed="rId3"/>
          <a:stretch>
            <a:fillRect/>
          </a:stretch>
        </p:blipFill>
        <p:spPr>
          <a:xfrm>
            <a:off x="525871" y="1467095"/>
            <a:ext cx="640936" cy="562294"/>
          </a:xfrm>
          <a:prstGeom prst="rect">
            <a:avLst/>
          </a:prstGeom>
        </p:spPr>
      </p:pic>
      <p:sp>
        <p:nvSpPr>
          <p:cNvPr id="12" name="文本框 11"/>
          <p:cNvSpPr txBox="1"/>
          <p:nvPr/>
        </p:nvSpPr>
        <p:spPr>
          <a:xfrm>
            <a:off x="762000" y="3009525"/>
            <a:ext cx="10655935" cy="829945"/>
          </a:xfrm>
          <a:prstGeom prst="rect">
            <a:avLst/>
          </a:prstGeom>
          <a:noFill/>
        </p:spPr>
        <p:txBody>
          <a:bodyPr wrap="square" rtlCol="0">
            <a:spAutoFit/>
          </a:bodyPr>
          <a:lstStyle/>
          <a:p>
            <a:r>
              <a:rPr lang="en-US" altLang="zh-CN" sz="2400" dirty="0">
                <a:solidFill>
                  <a:srgbClr val="C00000"/>
                </a:solidFill>
              </a:rPr>
              <a:t>She has too high expectations for college life and misunderstands her social situation in a new  place. </a:t>
            </a:r>
            <a:endParaRPr lang="zh-CN" altLang="zh-CN" sz="2400" dirty="0">
              <a:solidFill>
                <a:srgbClr val="C00000"/>
              </a:solidFill>
            </a:endParaRPr>
          </a:p>
        </p:txBody>
      </p:sp>
      <p:sp>
        <p:nvSpPr>
          <p:cNvPr id="13" name="文本框 12"/>
          <p:cNvSpPr txBox="1"/>
          <p:nvPr/>
        </p:nvSpPr>
        <p:spPr>
          <a:xfrm>
            <a:off x="762000" y="4705610"/>
            <a:ext cx="11355070" cy="1568450"/>
          </a:xfrm>
          <a:prstGeom prst="rect">
            <a:avLst/>
          </a:prstGeom>
          <a:noFill/>
        </p:spPr>
        <p:txBody>
          <a:bodyPr wrap="square" rtlCol="0">
            <a:spAutoFit/>
          </a:bodyPr>
          <a:lstStyle/>
          <a:p>
            <a:r>
              <a:rPr lang="en-US" altLang="zh-CN" sz="2400">
                <a:solidFill>
                  <a:srgbClr val="C00000"/>
                </a:solidFill>
              </a:rPr>
              <a:t>1) </a:t>
            </a:r>
            <a:r>
              <a:rPr lang="en-US" altLang="zh-CN" sz="2400" dirty="0">
                <a:solidFill>
                  <a:srgbClr val="C00000"/>
                </a:solidFill>
              </a:rPr>
              <a:t>One should not expect a seamless transition from high school to college. </a:t>
            </a:r>
          </a:p>
          <a:p>
            <a:r>
              <a:rPr lang="en-US" altLang="zh-CN" sz="2400">
                <a:solidFill>
                  <a:srgbClr val="C00000"/>
                </a:solidFill>
              </a:rPr>
              <a:t>2) </a:t>
            </a:r>
            <a:r>
              <a:rPr lang="en-US" altLang="zh-CN" sz="2400" dirty="0">
                <a:solidFill>
                  <a:srgbClr val="C00000"/>
                </a:solidFill>
              </a:rPr>
              <a:t>One should not have high expectations for making best friends instantly in a new place. </a:t>
            </a:r>
          </a:p>
          <a:p>
            <a:r>
              <a:rPr lang="en-US" altLang="zh-CN" sz="2400">
                <a:solidFill>
                  <a:srgbClr val="C00000"/>
                </a:solidFill>
              </a:rPr>
              <a:t>3) </a:t>
            </a:r>
            <a:r>
              <a:rPr lang="en-US" altLang="zh-CN" sz="2400" dirty="0">
                <a:solidFill>
                  <a:srgbClr val="C00000"/>
                </a:solidFill>
              </a:rPr>
              <a:t>One should not blame oneself for not being able to make friends instantly. </a:t>
            </a:r>
          </a:p>
          <a:p>
            <a:r>
              <a:rPr lang="en-US" altLang="zh-CN" sz="2400">
                <a:solidFill>
                  <a:srgbClr val="C00000"/>
                </a:solidFill>
              </a:rPr>
              <a:t>4) </a:t>
            </a:r>
            <a:r>
              <a:rPr lang="en-US" altLang="zh-CN" sz="2400" dirty="0">
                <a:solidFill>
                  <a:srgbClr val="C00000"/>
                </a:solidFill>
              </a:rPr>
              <a:t>One should learn to slowly adapt oneself to a new social situation. </a:t>
            </a:r>
            <a:endParaRPr lang="zh-CN" altLang="en-US" sz="2400" dirty="0">
              <a:solidFill>
                <a:srgbClr val="C00000"/>
              </a:solidFill>
              <a:effectLst/>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333092"/>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  Being known as “the girl with no friends” wasn’t my favorite part about having made a video that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went viral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—but you take what you can get</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1)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go viral</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The word “viral” comes from “virus”. On the Internet, if a piece of content goes viral, it spreads just like a virus because people become “infected” when they see it</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a:t>
            </a:r>
            <a:endPar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Similar collocation: go mad, go wild, go bad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77444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ea typeface="宋体" panose="02010600030101010101" pitchFamily="2" charset="-122"/>
                <a:sym typeface="+mn-ea"/>
              </a:rPr>
              <a:t>2.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How I couldn’t get past superficial conversation, how I couldn’t seem to enjoy parties, feel comfortable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on campus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or just meet people who I wanted to spend more time around</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2)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on campus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Notice that people usually say “on campus” rather than “in campus”. </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i="1" kern="100" dirty="0">
                <a:latin typeface="Calibri" panose="020F0502020204030204" pitchFamily="34" charset="0"/>
                <a:ea typeface="宋体" panose="02010600030101010101" pitchFamily="2" charset="-122"/>
                <a:cs typeface="Calibri" panose="020F0502020204030204" pitchFamily="34" charset="0"/>
                <a:sym typeface="+mn-ea"/>
              </a:rPr>
              <a:t>e.</a:t>
            </a: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Why couldn’t I find them in my first month on campus?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It also showed how necessary it was for people to be open about isolation on college campuses.”</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269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3. I felt so lost and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beyond</a:t>
            </a:r>
            <a:r>
              <a:rPr lang="en-US" altLang="zh-CN" sz="2400" kern="100" dirty="0">
                <a:solidFill>
                  <a:srgbClr val="FF0000"/>
                </a:solidFill>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confused</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2)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sym typeface="+mn-ea"/>
              </a:rPr>
              <a:t>beyond</a:t>
            </a: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 Here, “beyond” is used to indicate the high degree of confusion. The use is rather informal. </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dirty="0">
                <a:effectLst/>
                <a:latin typeface="Calibri" panose="020F0502020204030204" pitchFamily="34" charset="0"/>
                <a:ea typeface="等线" panose="02010600030101010101" pitchFamily="2" charset="-122"/>
                <a:cs typeface="Calibri" panose="020F0502020204030204" pitchFamily="34" charset="0"/>
                <a:sym typeface="+mn-ea"/>
              </a:rPr>
              <a:t>e.g. </a:t>
            </a: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It was beyond unrealistic for me to anticipate a seamless transition.”</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09169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4. It’s supposed to be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the time of your life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right</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2)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the time of your life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If you have the time of your life, you enjoy yourself very much indeed.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82587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5. </a:t>
            </a:r>
            <a:r>
              <a:rPr lang="en-US" altLang="zh-CN" sz="2400" kern="100" dirty="0">
                <a:effectLst/>
                <a:ea typeface="宋体" panose="02010600030101010101" pitchFamily="2" charset="-122"/>
                <a:sym typeface="+mn-ea"/>
              </a:rPr>
              <a:t>I had been </a:t>
            </a:r>
            <a:r>
              <a:rPr lang="en-US" altLang="zh-CN" sz="2400" kern="100" dirty="0">
                <a:solidFill>
                  <a:srgbClr val="C00000"/>
                </a:solidFill>
                <a:effectLst/>
                <a:ea typeface="宋体" panose="02010600030101010101" pitchFamily="2" charset="-122"/>
                <a:sym typeface="+mn-ea"/>
              </a:rPr>
              <a:t>looking forward to </a:t>
            </a:r>
            <a:r>
              <a:rPr lang="en-US" altLang="zh-CN" sz="2400" kern="100" dirty="0">
                <a:effectLst/>
                <a:ea typeface="宋体" panose="02010600030101010101" pitchFamily="2" charset="-122"/>
                <a:sym typeface="+mn-ea"/>
              </a:rPr>
              <a:t>college for years</a:t>
            </a:r>
            <a:r>
              <a:rPr lang="en-US" altLang="zh-CN" sz="2400" kern="100">
                <a:effectLst/>
                <a:ea typeface="宋体" panose="02010600030101010101" pitchFamily="2" charset="-122"/>
                <a:sym typeface="+mn-ea"/>
              </a:rPr>
              <a:t>. (Para 3) </a:t>
            </a:r>
            <a:endParaRPr lang="zh-CN" altLang="zh-CN" sz="2400" dirty="0">
              <a:effectLst/>
              <a:ea typeface="等线" panose="02010600030101010101" pitchFamily="2" charset="-122"/>
            </a:endParaRPr>
          </a:p>
          <a:p>
            <a:pPr algn="just">
              <a:lnSpc>
                <a:spcPct val="114000"/>
              </a:lnSpc>
            </a:pPr>
            <a:r>
              <a:rPr lang="en-US" altLang="zh-CN" sz="2400" kern="100" dirty="0">
                <a:solidFill>
                  <a:srgbClr val="C00000"/>
                </a:solidFill>
                <a:effectLst/>
                <a:ea typeface="宋体" panose="02010600030101010101" pitchFamily="2" charset="-122"/>
                <a:sym typeface="+mn-ea"/>
              </a:rPr>
              <a:t>look forward to</a:t>
            </a:r>
            <a:r>
              <a:rPr lang="en-US" altLang="zh-CN" sz="2400" kern="100" dirty="0">
                <a:effectLst/>
                <a:ea typeface="宋体" panose="02010600030101010101" pitchFamily="2" charset="-122"/>
                <a:sym typeface="+mn-ea"/>
              </a:rPr>
              <a:t>: The word “to” in the phrase functions as a preposition, so it should be followed by a </a:t>
            </a:r>
            <a:r>
              <a:rPr lang="en-US" altLang="zh-CN" sz="2400" kern="100">
                <a:effectLst/>
                <a:ea typeface="宋体" panose="02010600030101010101" pitchFamily="2" charset="-122"/>
                <a:sym typeface="+mn-ea"/>
              </a:rPr>
              <a:t>noun (phrase) </a:t>
            </a:r>
            <a:r>
              <a:rPr lang="en-US" altLang="zh-CN" sz="2400" kern="100" dirty="0">
                <a:effectLst/>
                <a:ea typeface="宋体" panose="02010600030101010101" pitchFamily="2" charset="-122"/>
                <a:sym typeface="+mn-ea"/>
              </a:rPr>
              <a:t>or a </a:t>
            </a:r>
            <a:r>
              <a:rPr lang="en-US" altLang="zh-CN" sz="2400" kern="100">
                <a:effectLst/>
                <a:ea typeface="宋体" panose="02010600030101010101" pitchFamily="2" charset="-122"/>
                <a:sym typeface="+mn-ea"/>
              </a:rPr>
              <a:t>gerund (phrase). </a:t>
            </a:r>
            <a:r>
              <a:rPr lang="en-US" altLang="zh-CN" sz="2400" kern="100" dirty="0">
                <a:effectLst/>
                <a:ea typeface="宋体" panose="02010600030101010101" pitchFamily="2" charset="-122"/>
                <a:sym typeface="+mn-ea"/>
              </a:rPr>
              <a:t>The usage is the same as in “devote to”, “dedicate to”, “revert to”, etc. </a:t>
            </a:r>
            <a:endParaRPr lang="en-US" altLang="zh-CN" sz="2400" kern="100" dirty="0">
              <a:effectLst/>
              <a:ea typeface="宋体" panose="02010600030101010101" pitchFamily="2" charset="-122"/>
            </a:endParaRPr>
          </a:p>
          <a:p>
            <a:pPr algn="just">
              <a:lnSpc>
                <a:spcPct val="114000"/>
              </a:lnSpc>
            </a:pPr>
            <a:r>
              <a:rPr lang="en-US" altLang="zh-CN" sz="2400" i="1" kern="100" dirty="0">
                <a:effectLst/>
                <a:ea typeface="宋体" panose="02010600030101010101" pitchFamily="2" charset="-122"/>
                <a:sym typeface="+mn-ea"/>
              </a:rPr>
              <a:t>e.g.</a:t>
            </a:r>
            <a:r>
              <a:rPr lang="en-US" altLang="zh-CN" sz="2400" kern="100" dirty="0">
                <a:effectLst/>
                <a:ea typeface="宋体" panose="02010600030101010101" pitchFamily="2" charset="-122"/>
                <a:sym typeface="+mn-ea"/>
              </a:rPr>
              <a:t> My mother says she’s looking forward to the holiday. </a:t>
            </a:r>
            <a:endParaRPr lang="en-US" altLang="zh-CN" sz="2400" kern="100" dirty="0">
              <a:effectLst/>
              <a:ea typeface="宋体" panose="02010600030101010101" pitchFamily="2" charset="-122"/>
            </a:endParaRPr>
          </a:p>
          <a:p>
            <a:pPr algn="just">
              <a:lnSpc>
                <a:spcPct val="114000"/>
              </a:lnSpc>
            </a:pPr>
            <a:r>
              <a:rPr lang="en-US" altLang="zh-CN" sz="2400" kern="100" dirty="0">
                <a:effectLst/>
                <a:ea typeface="宋体" panose="02010600030101010101" pitchFamily="2" charset="-122"/>
                <a:sym typeface="+mn-ea"/>
              </a:rPr>
              <a:t>He was looking forward to working with the new Prime Minister. </a:t>
            </a:r>
            <a:endParaRPr lang="en-US" altLang="zh-CN" sz="2400" kern="100" dirty="0">
              <a:effectLst/>
              <a:ea typeface="宋体" panose="02010600030101010101" pitchFamily="2" charset="-122"/>
            </a:endParaRPr>
          </a:p>
          <a:p>
            <a:pPr algn="just">
              <a:lnSpc>
                <a:spcPct val="114000"/>
              </a:lnSpc>
            </a:pPr>
            <a:r>
              <a:rPr lang="en-US" altLang="zh-CN" sz="2400" kern="100" dirty="0">
                <a:effectLst/>
                <a:ea typeface="宋体" panose="02010600030101010101" pitchFamily="2" charset="-122"/>
                <a:sym typeface="+mn-ea"/>
              </a:rPr>
              <a:t>She devoted her life to helping the poor. </a:t>
            </a:r>
            <a:endParaRPr lang="en-US" altLang="zh-CN" sz="2400" kern="100" dirty="0">
              <a:effectLst/>
              <a:ea typeface="宋体" panose="02010600030101010101" pitchFamily="2" charset="-122"/>
            </a:endParaRPr>
          </a:p>
          <a:p>
            <a:pPr algn="just">
              <a:lnSpc>
                <a:spcPct val="114000"/>
              </a:lnSpc>
            </a:pPr>
            <a:r>
              <a:rPr lang="en-US" altLang="zh-CN" sz="2400" kern="100" dirty="0">
                <a:effectLst/>
                <a:ea typeface="宋体" panose="02010600030101010101" pitchFamily="2" charset="-122"/>
                <a:sym typeface="+mn-ea"/>
              </a:rPr>
              <a:t>The company has reverted to outdated methods of distribution.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8450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5. </a:t>
            </a:r>
            <a:r>
              <a:rPr lang="en-US" altLang="zh-CN" sz="2400" kern="100" dirty="0">
                <a:effectLst/>
                <a:ea typeface="宋体" panose="02010600030101010101" pitchFamily="2" charset="-122"/>
                <a:sym typeface="+mn-ea"/>
              </a:rPr>
              <a:t>I had been </a:t>
            </a:r>
            <a:r>
              <a:rPr lang="en-US" altLang="zh-CN" sz="2400" kern="100" dirty="0">
                <a:solidFill>
                  <a:srgbClr val="C00000"/>
                </a:solidFill>
                <a:effectLst/>
                <a:ea typeface="宋体" panose="02010600030101010101" pitchFamily="2" charset="-122"/>
                <a:sym typeface="+mn-ea"/>
              </a:rPr>
              <a:t>looking forward to </a:t>
            </a:r>
            <a:r>
              <a:rPr lang="en-US" altLang="zh-CN" sz="2400" kern="100" dirty="0">
                <a:effectLst/>
                <a:ea typeface="宋体" panose="02010600030101010101" pitchFamily="2" charset="-122"/>
                <a:sym typeface="+mn-ea"/>
              </a:rPr>
              <a:t>college for years</a:t>
            </a:r>
            <a:r>
              <a:rPr lang="en-US" altLang="zh-CN" sz="2400" kern="100">
                <a:effectLst/>
                <a:ea typeface="宋体" panose="02010600030101010101" pitchFamily="2" charset="-122"/>
                <a:sym typeface="+mn-ea"/>
              </a:rPr>
              <a:t>. (Para 3) </a:t>
            </a:r>
            <a:endParaRPr lang="zh-CN" altLang="zh-CN" sz="2400" dirty="0">
              <a:effectLst/>
              <a:ea typeface="等线" panose="02010600030101010101" pitchFamily="2" charset="-122"/>
            </a:endParaRPr>
          </a:p>
          <a:p>
            <a:pPr algn="just">
              <a:lnSpc>
                <a:spcPct val="114000"/>
              </a:lnSpc>
            </a:pPr>
            <a:endParaRPr lang="en-US" altLang="zh-CN" sz="2400" kern="100" dirty="0">
              <a:ea typeface="宋体" panose="02010600030101010101" pitchFamily="2" charset="-122"/>
            </a:endParaRPr>
          </a:p>
          <a:p>
            <a:pPr algn="just">
              <a:lnSpc>
                <a:spcPct val="114000"/>
              </a:lnSpc>
            </a:pPr>
            <a:r>
              <a:rPr lang="en-US" altLang="zh-CN" sz="2400" kern="100" dirty="0">
                <a:effectLst/>
                <a:ea typeface="宋体" panose="02010600030101010101" pitchFamily="2" charset="-122"/>
                <a:sym typeface="+mn-ea"/>
              </a:rPr>
              <a:t>Also notice that, in English, one usually “looks forward to </a:t>
            </a:r>
            <a:r>
              <a:rPr lang="en-US" altLang="zh-CN" sz="2400" kern="100" dirty="0" err="1">
                <a:effectLst/>
                <a:ea typeface="宋体" panose="02010600030101010101" pitchFamily="2" charset="-122"/>
                <a:sym typeface="+mn-ea"/>
              </a:rPr>
              <a:t>sth</a:t>
            </a:r>
            <a:r>
              <a:rPr lang="en-US" altLang="zh-CN" sz="2400" kern="100" dirty="0">
                <a:effectLst/>
                <a:ea typeface="宋体" panose="02010600030101010101" pitchFamily="2" charset="-122"/>
                <a:sym typeface="+mn-ea"/>
              </a:rPr>
              <a:t>.”, but “looks back on </a:t>
            </a:r>
            <a:r>
              <a:rPr lang="en-US" altLang="zh-CN" sz="2400" kern="100" dirty="0" err="1">
                <a:effectLst/>
                <a:ea typeface="宋体" panose="02010600030101010101" pitchFamily="2" charset="-122"/>
                <a:sym typeface="+mn-ea"/>
              </a:rPr>
              <a:t>sth</a:t>
            </a:r>
            <a:r>
              <a:rPr lang="en-US" altLang="zh-CN" sz="2400" kern="100" dirty="0">
                <a:effectLst/>
                <a:ea typeface="宋体" panose="02010600030101010101" pitchFamily="2" charset="-122"/>
                <a:sym typeface="+mn-ea"/>
              </a:rPr>
              <a:t>.”</a:t>
            </a:r>
            <a:endParaRPr lang="en-US" altLang="zh-CN" sz="2400" kern="100" dirty="0">
              <a:effectLst/>
              <a:ea typeface="宋体" panose="02010600030101010101" pitchFamily="2" charset="-122"/>
            </a:endParaRPr>
          </a:p>
          <a:p>
            <a:pPr algn="just">
              <a:lnSpc>
                <a:spcPct val="114000"/>
              </a:lnSpc>
            </a:pPr>
            <a:r>
              <a:rPr lang="en-US" altLang="zh-CN" sz="2400" i="1" kern="100" dirty="0">
                <a:effectLst/>
                <a:ea typeface="宋体" panose="02010600030101010101" pitchFamily="2" charset="-122"/>
                <a:sym typeface="+mn-ea"/>
              </a:rPr>
              <a:t>e.g.</a:t>
            </a:r>
            <a:r>
              <a:rPr lang="en-US" altLang="zh-CN" sz="2400" kern="100" dirty="0">
                <a:effectLst/>
                <a:ea typeface="宋体" panose="02010600030101010101" pitchFamily="2" charset="-122"/>
                <a:sym typeface="+mn-ea"/>
              </a:rPr>
              <a:t> Looking back on it, I have absolutely no idea why I said that. </a:t>
            </a:r>
            <a:endParaRPr lang="en-US" altLang="zh-CN" sz="2400" kern="100" dirty="0">
              <a:effectLst/>
              <a:ea typeface="宋体" panose="02010600030101010101" pitchFamily="2" charset="-122"/>
            </a:endParaRPr>
          </a:p>
          <a:p>
            <a:pPr algn="just">
              <a:lnSpc>
                <a:spcPct val="114000"/>
              </a:lnSpc>
            </a:pPr>
            <a:r>
              <a:rPr lang="en-US" altLang="zh-CN" sz="2400" kern="100" dirty="0">
                <a:effectLst/>
                <a:ea typeface="宋体" panose="02010600030101010101" pitchFamily="2" charset="-122"/>
                <a:sym typeface="+mn-ea"/>
              </a:rPr>
              <a:t>When I look back on those days I realize I was desperately unhappy.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40487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6</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 started studying for standardized tests in the 10th year, hammering out extracurricular activities and A.P. courses all through the 11th year, and spent my senior year typing applications till my fingers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practically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bled</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3)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practically</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Notice that the adverb “practically” has two senses. One means “in practical terms”, as in “The course is more practically based than the Master’s degree”. The other is similar to “almost”, as in “I know people who find it practically impossible to give up smoking”. In the second sense it can be replaced by “virtually”.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424624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6</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 started studying for standardized tests in the 10th year, hammering out extracurricular activities and A.P. courses all through the 11th year, and spent my senior year typing applications till my fingers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practically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bled</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3)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Theoretically, it’s a good idea to live without a car, but practically speaking, it would be difficult to manage without one.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The British are not famed for their philosophy and tend to be more practically minded.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That was the year of the drought when the river practically/virtually dried up.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It would have been practically/virtually impossible to collect all the data.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6349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endParaRP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7</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I’d see all these freshmen walk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in packs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—just massive groups of friends already formed in the first two weeks of school</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4)</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in packs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If things occur or people appear in packs, they are often in a group rather than individually.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1097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16" name="矩形 15"/>
          <p:cNvSpPr/>
          <p:nvPr>
            <p:custDataLst>
              <p:tags r:id="rId3"/>
            </p:custDataLst>
          </p:nvPr>
        </p:nvSpPr>
        <p:spPr>
          <a:xfrm>
            <a:off x="0" y="0"/>
            <a:ext cx="3505228"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5"/>
            </p:custDataLst>
          </p:nvPr>
        </p:nvSpPr>
        <p:spPr>
          <a:xfrm>
            <a:off x="3505835" y="304800"/>
            <a:ext cx="8228965" cy="6096000"/>
          </a:xfrm>
          <a:prstGeom prst="rect">
            <a:avLst/>
          </a:prstGeom>
          <a:noFill/>
          <a:ln w="19050">
            <a:solidFill>
              <a:srgbClr val="F2F2F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形状 6"/>
          <p:cNvSpPr>
            <a:spLocks noChangeAspect="1"/>
          </p:cNvSpPr>
          <p:nvPr>
            <p:custDataLst>
              <p:tags r:id="rId6"/>
            </p:custDataLst>
          </p:nvPr>
        </p:nvSpPr>
        <p:spPr>
          <a:xfrm rot="10800000">
            <a:off x="12914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20" name="任意多边形: 形状 7"/>
          <p:cNvSpPr>
            <a:spLocks noChangeAspect="1"/>
          </p:cNvSpPr>
          <p:nvPr>
            <p:custDataLst>
              <p:tags r:id="rId7"/>
            </p:custDataLst>
          </p:nvPr>
        </p:nvSpPr>
        <p:spPr>
          <a:xfrm rot="10800000">
            <a:off x="6866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nvSpPr>
        <p:spPr>
          <a:xfrm rot="5400000">
            <a:off x="12065" y="2119630"/>
            <a:ext cx="3635375" cy="798830"/>
          </a:xfrm>
          <a:prstGeom prst="rect">
            <a:avLst/>
          </a:prstGeom>
          <a:noFill/>
        </p:spPr>
        <p:txBody>
          <a:bodyPr wrap="square" rtlCol="0">
            <a:spAutoFit/>
          </a:bodyPr>
          <a:lstStyle/>
          <a:p>
            <a:pPr algn="l"/>
            <a:r>
              <a:rPr lang="en-US" altLang="zh-CN" sz="4600" b="1" dirty="0">
                <a:solidFill>
                  <a:srgbClr val="FFCC66"/>
                </a:solidFill>
                <a:effectLst/>
                <a:latin typeface="Broadway" panose="04040905080B02020502" pitchFamily="82" charset="0"/>
                <a:ea typeface="宋体" panose="02010600030101010101" pitchFamily="2" charset="-122"/>
                <a:cs typeface="Calibri" panose="020F0502020204030204" pitchFamily="34" charset="0"/>
              </a:rPr>
              <a:t>CONTENTS</a:t>
            </a:r>
          </a:p>
        </p:txBody>
      </p:sp>
      <p:sp>
        <p:nvSpPr>
          <p:cNvPr id="6" name="AutoShape 3"/>
          <p:cNvSpPr>
            <a:spLocks noChangeAspect="1" noChangeArrowheads="1" noTextEdit="1"/>
          </p:cNvSpPr>
          <p:nvPr/>
        </p:nvSpPr>
        <p:spPr bwMode="auto">
          <a:xfrm>
            <a:off x="3839845" y="100266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5">
            <a:hlinkClick r:id="rId9" action="ppaction://hlinksldjump"/>
          </p:cNvPr>
          <p:cNvSpPr/>
          <p:nvPr/>
        </p:nvSpPr>
        <p:spPr bwMode="auto">
          <a:xfrm>
            <a:off x="3841115" y="116205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6"/>
          <p:cNvSpPr/>
          <p:nvPr/>
        </p:nvSpPr>
        <p:spPr bwMode="auto">
          <a:xfrm>
            <a:off x="3841115" y="116205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Oval 7"/>
          <p:cNvSpPr>
            <a:spLocks noChangeArrowheads="1"/>
          </p:cNvSpPr>
          <p:nvPr/>
        </p:nvSpPr>
        <p:spPr bwMode="auto">
          <a:xfrm>
            <a:off x="4377690" y="129476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Oval 8"/>
          <p:cNvSpPr>
            <a:spLocks noChangeArrowheads="1"/>
          </p:cNvSpPr>
          <p:nvPr/>
        </p:nvSpPr>
        <p:spPr bwMode="auto">
          <a:xfrm>
            <a:off x="5262880" y="129476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9"/>
          <p:cNvSpPr/>
          <p:nvPr/>
        </p:nvSpPr>
        <p:spPr bwMode="auto">
          <a:xfrm>
            <a:off x="4415790" y="100139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0"/>
          <p:cNvSpPr/>
          <p:nvPr/>
        </p:nvSpPr>
        <p:spPr bwMode="auto">
          <a:xfrm>
            <a:off x="5302250" y="100139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1"/>
          <p:cNvSpPr/>
          <p:nvPr/>
        </p:nvSpPr>
        <p:spPr bwMode="auto">
          <a:xfrm>
            <a:off x="4434205" y="101854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2"/>
          <p:cNvSpPr/>
          <p:nvPr/>
        </p:nvSpPr>
        <p:spPr bwMode="auto">
          <a:xfrm>
            <a:off x="5319395" y="101854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3"/>
          <p:cNvSpPr/>
          <p:nvPr/>
        </p:nvSpPr>
        <p:spPr bwMode="auto">
          <a:xfrm>
            <a:off x="5713730" y="294195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4"/>
          <p:cNvSpPr/>
          <p:nvPr/>
        </p:nvSpPr>
        <p:spPr bwMode="auto">
          <a:xfrm>
            <a:off x="5713730" y="294195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AutoShape 3"/>
          <p:cNvSpPr>
            <a:spLocks noChangeAspect="1" noChangeArrowheads="1" noTextEdit="1"/>
          </p:cNvSpPr>
          <p:nvPr/>
        </p:nvSpPr>
        <p:spPr bwMode="auto">
          <a:xfrm>
            <a:off x="6384290" y="98171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5">
            <a:hlinkClick r:id="rId10" action="ppaction://hlinksldjump"/>
          </p:cNvPr>
          <p:cNvSpPr/>
          <p:nvPr/>
        </p:nvSpPr>
        <p:spPr bwMode="auto">
          <a:xfrm>
            <a:off x="6224905" y="1141095"/>
            <a:ext cx="2806065"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6"/>
          <p:cNvSpPr/>
          <p:nvPr/>
        </p:nvSpPr>
        <p:spPr bwMode="auto">
          <a:xfrm>
            <a:off x="6224905" y="1141095"/>
            <a:ext cx="2806065"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7"/>
          <p:cNvSpPr>
            <a:spLocks noChangeArrowheads="1"/>
          </p:cNvSpPr>
          <p:nvPr/>
        </p:nvSpPr>
        <p:spPr bwMode="auto">
          <a:xfrm>
            <a:off x="6922135" y="127381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Oval 8"/>
          <p:cNvSpPr>
            <a:spLocks noChangeArrowheads="1"/>
          </p:cNvSpPr>
          <p:nvPr/>
        </p:nvSpPr>
        <p:spPr bwMode="auto">
          <a:xfrm>
            <a:off x="7807325" y="127381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9"/>
          <p:cNvSpPr/>
          <p:nvPr/>
        </p:nvSpPr>
        <p:spPr bwMode="auto">
          <a:xfrm>
            <a:off x="6960235" y="98044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0"/>
          <p:cNvSpPr/>
          <p:nvPr/>
        </p:nvSpPr>
        <p:spPr bwMode="auto">
          <a:xfrm>
            <a:off x="7846695" y="98044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1"/>
          <p:cNvSpPr/>
          <p:nvPr/>
        </p:nvSpPr>
        <p:spPr bwMode="auto">
          <a:xfrm>
            <a:off x="6978650" y="99758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2"/>
          <p:cNvSpPr/>
          <p:nvPr/>
        </p:nvSpPr>
        <p:spPr bwMode="auto">
          <a:xfrm>
            <a:off x="7863840" y="99758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3"/>
          <p:cNvSpPr/>
          <p:nvPr/>
        </p:nvSpPr>
        <p:spPr bwMode="auto">
          <a:xfrm>
            <a:off x="8753475" y="292100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4"/>
          <p:cNvSpPr/>
          <p:nvPr/>
        </p:nvSpPr>
        <p:spPr bwMode="auto">
          <a:xfrm>
            <a:off x="8750300" y="292100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AutoShape 3"/>
          <p:cNvSpPr>
            <a:spLocks noChangeAspect="1" noChangeArrowheads="1" noTextEdit="1"/>
          </p:cNvSpPr>
          <p:nvPr/>
        </p:nvSpPr>
        <p:spPr bwMode="auto">
          <a:xfrm>
            <a:off x="9191625" y="100139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5">
            <a:hlinkClick r:id="rId11" action="ppaction://hlinksldjump"/>
          </p:cNvPr>
          <p:cNvSpPr/>
          <p:nvPr/>
        </p:nvSpPr>
        <p:spPr bwMode="auto">
          <a:xfrm>
            <a:off x="9192895" y="116078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
          <p:cNvSpPr/>
          <p:nvPr/>
        </p:nvSpPr>
        <p:spPr bwMode="auto">
          <a:xfrm>
            <a:off x="9192895" y="116078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7"/>
          <p:cNvSpPr>
            <a:spLocks noChangeArrowheads="1"/>
          </p:cNvSpPr>
          <p:nvPr/>
        </p:nvSpPr>
        <p:spPr bwMode="auto">
          <a:xfrm>
            <a:off x="9729470" y="129349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8"/>
          <p:cNvSpPr>
            <a:spLocks noChangeArrowheads="1"/>
          </p:cNvSpPr>
          <p:nvPr/>
        </p:nvSpPr>
        <p:spPr bwMode="auto">
          <a:xfrm>
            <a:off x="10614660" y="129349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9"/>
          <p:cNvSpPr/>
          <p:nvPr/>
        </p:nvSpPr>
        <p:spPr bwMode="auto">
          <a:xfrm>
            <a:off x="9767570" y="100012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0"/>
          <p:cNvSpPr/>
          <p:nvPr/>
        </p:nvSpPr>
        <p:spPr bwMode="auto">
          <a:xfrm>
            <a:off x="10654030" y="100012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1"/>
          <p:cNvSpPr/>
          <p:nvPr/>
        </p:nvSpPr>
        <p:spPr bwMode="auto">
          <a:xfrm>
            <a:off x="9785985" y="101727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2"/>
          <p:cNvSpPr/>
          <p:nvPr/>
        </p:nvSpPr>
        <p:spPr bwMode="auto">
          <a:xfrm>
            <a:off x="10671175" y="101727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3"/>
          <p:cNvSpPr/>
          <p:nvPr/>
        </p:nvSpPr>
        <p:spPr bwMode="auto">
          <a:xfrm>
            <a:off x="11065510" y="294068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4"/>
          <p:cNvSpPr/>
          <p:nvPr/>
        </p:nvSpPr>
        <p:spPr bwMode="auto">
          <a:xfrm>
            <a:off x="11065510" y="294068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AutoShape 3"/>
          <p:cNvSpPr>
            <a:spLocks noChangeAspect="1" noChangeArrowheads="1" noTextEdit="1"/>
          </p:cNvSpPr>
          <p:nvPr/>
        </p:nvSpPr>
        <p:spPr bwMode="auto">
          <a:xfrm>
            <a:off x="5424170" y="351472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5">
            <a:hlinkClick r:id="rId12" action="ppaction://hlinksldjump"/>
          </p:cNvPr>
          <p:cNvSpPr/>
          <p:nvPr/>
        </p:nvSpPr>
        <p:spPr bwMode="auto">
          <a:xfrm>
            <a:off x="5425440" y="367411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6"/>
          <p:cNvSpPr/>
          <p:nvPr/>
        </p:nvSpPr>
        <p:spPr bwMode="auto">
          <a:xfrm>
            <a:off x="5425440" y="367411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7"/>
          <p:cNvSpPr>
            <a:spLocks noChangeArrowheads="1"/>
          </p:cNvSpPr>
          <p:nvPr/>
        </p:nvSpPr>
        <p:spPr bwMode="auto">
          <a:xfrm>
            <a:off x="5962015" y="380682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Oval 8"/>
          <p:cNvSpPr>
            <a:spLocks noChangeArrowheads="1"/>
          </p:cNvSpPr>
          <p:nvPr/>
        </p:nvSpPr>
        <p:spPr bwMode="auto">
          <a:xfrm>
            <a:off x="6847205" y="380682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9"/>
          <p:cNvSpPr/>
          <p:nvPr/>
        </p:nvSpPr>
        <p:spPr bwMode="auto">
          <a:xfrm>
            <a:off x="6000115" y="351345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10"/>
          <p:cNvSpPr/>
          <p:nvPr/>
        </p:nvSpPr>
        <p:spPr bwMode="auto">
          <a:xfrm>
            <a:off x="6886575" y="351345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11"/>
          <p:cNvSpPr/>
          <p:nvPr/>
        </p:nvSpPr>
        <p:spPr bwMode="auto">
          <a:xfrm>
            <a:off x="6018530" y="353060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12"/>
          <p:cNvSpPr/>
          <p:nvPr/>
        </p:nvSpPr>
        <p:spPr bwMode="auto">
          <a:xfrm>
            <a:off x="6903720" y="353060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13"/>
          <p:cNvSpPr/>
          <p:nvPr/>
        </p:nvSpPr>
        <p:spPr bwMode="auto">
          <a:xfrm>
            <a:off x="7298055" y="545401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14"/>
          <p:cNvSpPr/>
          <p:nvPr/>
        </p:nvSpPr>
        <p:spPr bwMode="auto">
          <a:xfrm>
            <a:off x="7298055" y="545401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AutoShape 3"/>
          <p:cNvSpPr>
            <a:spLocks noChangeAspect="1" noChangeArrowheads="1" noTextEdit="1"/>
          </p:cNvSpPr>
          <p:nvPr/>
        </p:nvSpPr>
        <p:spPr bwMode="auto">
          <a:xfrm>
            <a:off x="7807325" y="349377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5">
            <a:hlinkClick r:id="rId13" action="ppaction://hlinksldjump"/>
          </p:cNvPr>
          <p:cNvSpPr/>
          <p:nvPr/>
        </p:nvSpPr>
        <p:spPr bwMode="auto">
          <a:xfrm>
            <a:off x="7808595" y="3653155"/>
            <a:ext cx="2145030"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6"/>
          <p:cNvSpPr/>
          <p:nvPr/>
        </p:nvSpPr>
        <p:spPr bwMode="auto">
          <a:xfrm>
            <a:off x="7808595" y="3653155"/>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7"/>
          <p:cNvSpPr>
            <a:spLocks noChangeArrowheads="1"/>
          </p:cNvSpPr>
          <p:nvPr/>
        </p:nvSpPr>
        <p:spPr bwMode="auto">
          <a:xfrm>
            <a:off x="8345170" y="378587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8"/>
          <p:cNvSpPr>
            <a:spLocks noChangeArrowheads="1"/>
          </p:cNvSpPr>
          <p:nvPr/>
        </p:nvSpPr>
        <p:spPr bwMode="auto">
          <a:xfrm>
            <a:off x="9230360" y="378587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9"/>
          <p:cNvSpPr/>
          <p:nvPr/>
        </p:nvSpPr>
        <p:spPr bwMode="auto">
          <a:xfrm>
            <a:off x="8383270" y="349250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10"/>
          <p:cNvSpPr/>
          <p:nvPr/>
        </p:nvSpPr>
        <p:spPr bwMode="auto">
          <a:xfrm>
            <a:off x="9269730" y="349250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11"/>
          <p:cNvSpPr/>
          <p:nvPr/>
        </p:nvSpPr>
        <p:spPr bwMode="auto">
          <a:xfrm>
            <a:off x="8401685" y="350964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12"/>
          <p:cNvSpPr/>
          <p:nvPr/>
        </p:nvSpPr>
        <p:spPr bwMode="auto">
          <a:xfrm>
            <a:off x="9286875" y="350964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13"/>
          <p:cNvSpPr/>
          <p:nvPr/>
        </p:nvSpPr>
        <p:spPr bwMode="auto">
          <a:xfrm>
            <a:off x="9681210" y="543306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14"/>
          <p:cNvSpPr/>
          <p:nvPr/>
        </p:nvSpPr>
        <p:spPr bwMode="auto">
          <a:xfrm>
            <a:off x="9681210" y="543306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文本框 105">
            <a:hlinkClick r:id="rId9" action="ppaction://hlinksldjump"/>
          </p:cNvPr>
          <p:cNvSpPr txBox="1"/>
          <p:nvPr/>
        </p:nvSpPr>
        <p:spPr>
          <a:xfrm>
            <a:off x="3950443" y="1869848"/>
            <a:ext cx="1888787"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Learning </a:t>
            </a:r>
          </a:p>
          <a:p>
            <a:pPr algn="ctr"/>
            <a:r>
              <a:rPr lang="en-US" altLang="zh-CN" sz="2400" dirty="0">
                <a:solidFill>
                  <a:schemeClr val="accent3">
                    <a:lumMod val="75000"/>
                  </a:schemeClr>
                </a:solidFill>
                <a:latin typeface="Broadway" panose="04040905080B02020502" pitchFamily="82" charset="0"/>
              </a:rPr>
              <a:t>Objectives</a:t>
            </a:r>
            <a:endParaRPr lang="en-US" altLang="zh-CN" sz="2400" dirty="0">
              <a:solidFill>
                <a:schemeClr val="accent3">
                  <a:lumMod val="75000"/>
                </a:schemeClr>
              </a:solidFill>
              <a:effectLst/>
              <a:latin typeface="Broadway" panose="04040905080B02020502" pitchFamily="82" charset="0"/>
              <a:ea typeface="宋体" panose="02010600030101010101" pitchFamily="2" charset="-122"/>
            </a:endParaRPr>
          </a:p>
        </p:txBody>
      </p:sp>
      <p:sp>
        <p:nvSpPr>
          <p:cNvPr id="107" name="文本框 106">
            <a:hlinkClick r:id="rId10" action="ppaction://hlinksldjump"/>
          </p:cNvPr>
          <p:cNvSpPr txBox="1"/>
          <p:nvPr/>
        </p:nvSpPr>
        <p:spPr>
          <a:xfrm>
            <a:off x="6230047" y="2055159"/>
            <a:ext cx="277800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About the Texts</a:t>
            </a:r>
          </a:p>
        </p:txBody>
      </p:sp>
      <p:sp>
        <p:nvSpPr>
          <p:cNvPr id="108" name="文本框 107">
            <a:hlinkClick r:id="rId11" action="ppaction://hlinksldjump"/>
          </p:cNvPr>
          <p:cNvSpPr txBox="1"/>
          <p:nvPr/>
        </p:nvSpPr>
        <p:spPr>
          <a:xfrm>
            <a:off x="9181815" y="1870374"/>
            <a:ext cx="2165786"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Pre-reading</a:t>
            </a:r>
          </a:p>
          <a:p>
            <a:pPr algn="ctr"/>
            <a:r>
              <a:rPr lang="en-US" altLang="zh-CN" sz="2400" dirty="0">
                <a:solidFill>
                  <a:schemeClr val="accent3">
                    <a:lumMod val="75000"/>
                  </a:schemeClr>
                </a:solidFill>
                <a:latin typeface="Broadway" panose="04040905080B02020502" pitchFamily="82" charset="0"/>
              </a:rPr>
              <a:t> Discussion</a:t>
            </a:r>
          </a:p>
        </p:txBody>
      </p:sp>
      <p:sp>
        <p:nvSpPr>
          <p:cNvPr id="109" name="文本框 108">
            <a:hlinkClick r:id="rId12" action="ppaction://hlinksldjump"/>
          </p:cNvPr>
          <p:cNvSpPr txBox="1"/>
          <p:nvPr/>
        </p:nvSpPr>
        <p:spPr>
          <a:xfrm>
            <a:off x="5910923" y="4489018"/>
            <a:ext cx="122097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A</a:t>
            </a:r>
          </a:p>
        </p:txBody>
      </p:sp>
      <p:sp>
        <p:nvSpPr>
          <p:cNvPr id="110" name="文本框 109">
            <a:hlinkClick r:id="rId13" action="ppaction://hlinksldjump"/>
          </p:cNvPr>
          <p:cNvSpPr txBox="1"/>
          <p:nvPr/>
        </p:nvSpPr>
        <p:spPr>
          <a:xfrm>
            <a:off x="8293814" y="4489018"/>
            <a:ext cx="1201739"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B</a:t>
            </a:r>
          </a:p>
        </p:txBody>
      </p:sp>
    </p:spTree>
    <p:custDataLst>
      <p:tags r:id="rId1"/>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82587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endParaRP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8. I immediately </a:t>
            </a:r>
            <a:r>
              <a:rPr lang="en-US" altLang="zh-CN" sz="2400" kern="100" dirty="0">
                <a:solidFill>
                  <a:srgbClr val="C00000"/>
                </a:solidFill>
                <a:latin typeface="Calibri" panose="020F0502020204030204" pitchFamily="34" charset="0"/>
                <a:ea typeface="宋体" panose="02010600030101010101" pitchFamily="2" charset="-122"/>
                <a:cs typeface="Calibri" panose="020F0502020204030204" pitchFamily="34" charset="0"/>
                <a:sym typeface="+mn-ea"/>
              </a:rPr>
              <a:t>turned on </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myself—criticized and blamed myself for being weird and unapproachable</a:t>
            </a:r>
            <a:r>
              <a:rPr lang="en-US" altLang="zh-CN" sz="2400" kern="100">
                <a:latin typeface="Calibri" panose="020F0502020204030204" pitchFamily="34" charset="0"/>
                <a:ea typeface="宋体" panose="02010600030101010101" pitchFamily="2" charset="-122"/>
                <a:cs typeface="Calibri" panose="020F0502020204030204" pitchFamily="34" charset="0"/>
                <a:sym typeface="+mn-ea"/>
              </a:rPr>
              <a:t>. (Para 4) </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latin typeface="Calibri" panose="020F0502020204030204" pitchFamily="34" charset="0"/>
                <a:ea typeface="宋体" panose="02010600030101010101" pitchFamily="2" charset="-122"/>
                <a:cs typeface="Calibri" panose="020F0502020204030204" pitchFamily="34" charset="0"/>
                <a:sym typeface="+mn-ea"/>
              </a:rPr>
              <a:t>turn on sb.</a:t>
            </a:r>
            <a:r>
              <a:rPr lang="zh-CN" altLang="en-US" sz="2400" kern="100" dirty="0">
                <a:latin typeface="Calibri" panose="020F0502020204030204" pitchFamily="34" charset="0"/>
                <a:ea typeface="宋体" panose="02010600030101010101" pitchFamily="2" charset="-122"/>
                <a:cs typeface="Calibri" panose="020F0502020204030204" pitchFamily="34" charset="0"/>
                <a:sym typeface="+mn-ea"/>
              </a:rPr>
              <a:t>：</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It means to attack somebody suddenly and unexpectedly. It is different from “</a:t>
            </a:r>
            <a:r>
              <a:rPr lang="en-US" altLang="zh-CN" sz="2400" kern="100" dirty="0">
                <a:solidFill>
                  <a:srgbClr val="C00000"/>
                </a:solidFill>
                <a:latin typeface="Calibri" panose="020F0502020204030204" pitchFamily="34" charset="0"/>
                <a:ea typeface="宋体" panose="02010600030101010101" pitchFamily="2" charset="-122"/>
                <a:cs typeface="Calibri" panose="020F0502020204030204" pitchFamily="34" charset="0"/>
                <a:sym typeface="+mn-ea"/>
              </a:rPr>
              <a:t>turn sb. on</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 which means to excite or stimulate somebody. </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i="1" dirty="0">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His normally gentle dog turned on him and bit him in the leg.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Peter turned on Rae and screamed, “Get out of my sight!”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I have no interest in Jazz and it has never really turned me on.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6349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9. I spent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a ton of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time on social media, constantly checking in on my high school friends and seeing how they were getting along at their colleges</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5)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a ton of</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Here, “ton”, a word usually used to describe weight, is used to describe time, indicating a large extent, amount, or number.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82587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9. I spent a ton of time on social media,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constantly</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checking in on my high school friends and seeing how they were getting along at their colleges</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5)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constantly</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Pay attention to its difference from “instantly”, which also appears in Paragraph 7 of the same text: “To assume I could instantly meet my New Best Friends while also getting used to a new place, starting a new academic career, and learning how to adjust to life away from home—that’s a full plate already.” “Constantly” means “all the time or frequently”, while “instantly” means “at once or immediately”.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384773"/>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endParaRPr>
          </a:p>
          <a:p>
            <a:pPr algn="just">
              <a:lnSpc>
                <a:spcPct val="114000"/>
              </a:lnSpc>
            </a:pP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9</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 spent a ton of time on social media,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constantly</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checking in on my high school friends and seeing how they were getting along at their colleges</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5) </a:t>
            </a:r>
            <a:endParaRPr lang="en-US" altLang="zh-CN" sz="2400" i="1" dirty="0">
              <a:effectLst/>
              <a:latin typeface="Calibri" panose="020F0502020204030204" pitchFamily="34" charset="0"/>
              <a:ea typeface="等线" panose="02010600030101010101" pitchFamily="2" charset="-122"/>
              <a:cs typeface="Calibri" panose="020F0502020204030204" pitchFamily="34" charset="0"/>
              <a:sym typeface="+mn-ea"/>
            </a:endParaRPr>
          </a:p>
          <a:p>
            <a:pPr algn="just">
              <a:lnSpc>
                <a:spcPct val="114000"/>
              </a:lnSpc>
            </a:pPr>
            <a:r>
              <a:rPr lang="en-US" altLang="zh-CN" sz="2400" i="1" dirty="0">
                <a:effectLst/>
                <a:latin typeface="Calibri" panose="020F0502020204030204" pitchFamily="34" charset="0"/>
                <a:ea typeface="等线" panose="02010600030101010101" pitchFamily="2" charset="-122"/>
                <a:cs typeface="Calibri" panose="020F0502020204030204" pitchFamily="34" charset="0"/>
                <a:sym typeface="+mn-ea"/>
              </a:rPr>
              <a:t>e.g. </a:t>
            </a: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He’s constantly changing his mind. </a:t>
            </a:r>
            <a:endParaRPr lang="en-US"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In daily conversations with his friends, he talked constantly about his work. </a:t>
            </a:r>
            <a:endParaRPr lang="en-US"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As soon as the song was played, his voice was instantly recognizable. </a:t>
            </a:r>
            <a:endParaRPr lang="en-US"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Both drivers were killed instantly in this accident.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82587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GB" altLang="zh-CN" sz="2400" kern="100" dirty="0">
              <a:effectLst/>
              <a:latin typeface="Calibri" panose="020F0502020204030204" pitchFamily="34" charset="0"/>
              <a:ea typeface="宋体" panose="02010600030101010101" pitchFamily="2" charset="-122"/>
              <a:cs typeface="Calibri" panose="020F0502020204030204" pitchFamily="34" charset="0"/>
              <a:sym typeface="+mn-ea"/>
            </a:endParaRPr>
          </a:p>
          <a:p>
            <a:pPr algn="just">
              <a:lnSpc>
                <a:spcPct val="114000"/>
              </a:lnSpc>
            </a:pPr>
            <a:r>
              <a:rPr lang="en-GB"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10.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They’d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post more and text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me less</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5)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post and text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Both words are used as verbs here, describing the spread of information online. The difference is that the posted content is for a lot of people to see, while the texted message is targeted at one or a few individuals.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Also see “I posted it on YouTube expecting only my professor and a couple of friends to see it.”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8450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11. I wasn’t interested in forging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fake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relationships out of necessity, I wanted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genuine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friendships that I could treasure</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5)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fake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and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genuine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In writing, the use of antonyms can highlight the contrast. For example: United, there is little we cannot do. Divided, there is little we can do. In this example, “united” and “divided” are a pair of antonyms.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82587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12. I poured my loneliness into the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four-and-a-half-minute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film I made, called “My College Transition</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6)</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four-and-a-half-minute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Here, “a” cannot be omitted and “minute” appears in singular form and the whole hyphenated word functions as a modifier. Here are some more examples: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 five-year plan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 three-and-a-half-year-old boy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8450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GB" altLang="zh-CN" sz="2400" kern="100" dirty="0">
              <a:effectLst/>
              <a:latin typeface="Calibri" panose="020F0502020204030204" pitchFamily="34" charset="0"/>
              <a:ea typeface="宋体" panose="02010600030101010101" pitchFamily="2" charset="-122"/>
              <a:cs typeface="Calibri" panose="020F0502020204030204" pitchFamily="34" charset="0"/>
              <a:sym typeface="+mn-ea"/>
            </a:endParaRPr>
          </a:p>
          <a:p>
            <a:pPr algn="just">
              <a:lnSpc>
                <a:spcPct val="114000"/>
              </a:lnSpc>
            </a:pPr>
            <a:r>
              <a:rPr lang="en-GB"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13.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To assume I could instantly meet my New Best Friends while also getting used to a new place, starting a new academic career, and learning how to adjust to life away from home—that’s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a full plate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already</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 (Para 7)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a full plate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an informal expression used to indicate that someone has a full schedule or a lot to do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40487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endParaRP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14. My social life became a big game of </a:t>
            </a:r>
            <a:r>
              <a:rPr lang="en-US" altLang="zh-CN" sz="2400" kern="100" dirty="0">
                <a:solidFill>
                  <a:srgbClr val="C00000"/>
                </a:solidFill>
                <a:latin typeface="Calibri" panose="020F0502020204030204" pitchFamily="34" charset="0"/>
                <a:ea typeface="宋体" panose="02010600030101010101" pitchFamily="2" charset="-122"/>
                <a:cs typeface="Calibri" panose="020F0502020204030204" pitchFamily="34" charset="0"/>
                <a:sym typeface="+mn-ea"/>
              </a:rPr>
              <a:t>trial and error</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 slowly learning in which groups I felt welcome and included</a:t>
            </a:r>
            <a:r>
              <a:rPr lang="en-US" altLang="zh-CN" sz="2400" kern="100">
                <a:latin typeface="Calibri" panose="020F0502020204030204" pitchFamily="34" charset="0"/>
                <a:ea typeface="宋体" panose="02010600030101010101" pitchFamily="2" charset="-122"/>
                <a:cs typeface="Calibri" panose="020F0502020204030204" pitchFamily="34" charset="0"/>
                <a:sym typeface="+mn-ea"/>
              </a:rPr>
              <a:t>. (Para 9) </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latin typeface="Calibri" panose="020F0502020204030204" pitchFamily="34" charset="0"/>
                <a:ea typeface="宋体" panose="02010600030101010101" pitchFamily="2" charset="-122"/>
                <a:cs typeface="Calibri" panose="020F0502020204030204" pitchFamily="34" charset="0"/>
                <a:sym typeface="+mn-ea"/>
              </a:rPr>
              <a:t>trial and error</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 If you do something by trial and error, you try several different methods of doing it until you find the method that works properly. </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i="1" kern="100" dirty="0">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It is only through trial and error that we learn how to teach. Many drugs were found by trial and error.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p:cNvPr>
          <p:cNvSpPr/>
          <p:nvPr/>
        </p:nvSpPr>
        <p:spPr>
          <a:xfrm>
            <a:off x="11241157" y="5802678"/>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23900" y="2040255"/>
            <a:ext cx="11156950" cy="4002405"/>
          </a:xfrm>
          <a:prstGeom prst="rect">
            <a:avLst/>
          </a:prstGeom>
          <a:noFill/>
        </p:spPr>
        <p:txBody>
          <a:bodyPr wrap="square">
            <a:spAutoFit/>
          </a:bodyPr>
          <a:lstStyle/>
          <a:p>
            <a:pPr>
              <a:lnSpc>
                <a:spcPct val="106000"/>
              </a:lnSpc>
            </a:pPr>
            <a:r>
              <a:rPr lang="en-US" altLang="zh-CN" sz="2400" i="1" dirty="0">
                <a:solidFill>
                  <a:srgbClr val="0070C0"/>
                </a:solidFill>
                <a:effectLst/>
                <a:ea typeface="宋体" panose="02010600030101010101" pitchFamily="2" charset="-122"/>
              </a:rPr>
              <a:t>Fill in the blanks with the most appropriate word from the four choices marked with A, B, C and D.</a:t>
            </a:r>
            <a:endParaRPr lang="zh-CN" altLang="zh-CN" sz="2400" dirty="0">
              <a:solidFill>
                <a:srgbClr val="0070C0"/>
              </a:solidFill>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1. At the time we couldn’t have ___________ the result of the war.</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    A. participated			</a:t>
            </a:r>
            <a:r>
              <a:rPr lang="en-US" altLang="zh-CN" sz="2400" dirty="0">
                <a:solidFill>
                  <a:srgbClr val="000000"/>
                </a:solidFill>
                <a:ea typeface="等线" panose="02010600030101010101" pitchFamily="2" charset="-122"/>
                <a:sym typeface="Symbol" panose="05050102010706020507" pitchFamily="18" charset="2"/>
              </a:rPr>
              <a:t> </a:t>
            </a:r>
            <a:r>
              <a:rPr lang="en-US" altLang="zh-CN" sz="2400" dirty="0">
                <a:solidFill>
                  <a:srgbClr val="000000"/>
                </a:solidFill>
                <a:effectLst/>
                <a:ea typeface="等线" panose="02010600030101010101" pitchFamily="2" charset="-122"/>
              </a:rPr>
              <a:t>B. anticipated			C. </a:t>
            </a:r>
            <a:r>
              <a:rPr lang="en-US" altLang="zh-CN" sz="2400" dirty="0">
                <a:solidFill>
                  <a:srgbClr val="000000"/>
                </a:solidFill>
                <a:ea typeface="等线" panose="02010600030101010101" pitchFamily="2" charset="-122"/>
              </a:rPr>
              <a:t>assigned</a:t>
            </a:r>
            <a:r>
              <a:rPr lang="en-US" altLang="zh-CN" sz="2400" dirty="0">
                <a:solidFill>
                  <a:srgbClr val="000000"/>
                </a:solidFill>
                <a:effectLst/>
                <a:ea typeface="等线" panose="02010600030101010101" pitchFamily="2" charset="-122"/>
              </a:rPr>
              <a:t>			D. </a:t>
            </a:r>
            <a:r>
              <a:rPr lang="en-US" altLang="zh-CN" sz="2400" dirty="0">
                <a:solidFill>
                  <a:srgbClr val="000000"/>
                </a:solidFill>
                <a:ea typeface="等线" panose="02010600030101010101" pitchFamily="2" charset="-122"/>
              </a:rPr>
              <a:t>reached</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2. When teachers___________ homework, students usually feel an obligation to do it. </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    A. </a:t>
            </a:r>
            <a:r>
              <a:rPr lang="en-US" altLang="zh-CN" sz="2400" dirty="0">
                <a:solidFill>
                  <a:srgbClr val="000000"/>
                </a:solidFill>
                <a:ea typeface="等线" panose="02010600030101010101" pitchFamily="2" charset="-122"/>
              </a:rPr>
              <a:t>assent</a:t>
            </a:r>
            <a:r>
              <a:rPr lang="en-US" altLang="zh-CN" sz="2400" dirty="0">
                <a:solidFill>
                  <a:srgbClr val="000000"/>
                </a:solidFill>
                <a:effectLst/>
                <a:ea typeface="等线" panose="02010600030101010101" pitchFamily="2" charset="-122"/>
              </a:rPr>
              <a:t> 		B. </a:t>
            </a:r>
            <a:r>
              <a:rPr lang="en-US" altLang="zh-CN" sz="2400" dirty="0">
                <a:solidFill>
                  <a:srgbClr val="000000"/>
                </a:solidFill>
                <a:ea typeface="等线" panose="02010600030101010101" pitchFamily="2" charset="-122"/>
              </a:rPr>
              <a:t>assume</a:t>
            </a:r>
            <a:r>
              <a:rPr lang="en-US" altLang="zh-CN" sz="2400" dirty="0">
                <a:solidFill>
                  <a:srgbClr val="000000"/>
                </a:solidFill>
                <a:effectLst/>
                <a:ea typeface="等线" panose="02010600030101010101" pitchFamily="2" charset="-122"/>
              </a:rPr>
              <a:t>		C. </a:t>
            </a:r>
            <a:r>
              <a:rPr lang="en-US" altLang="zh-CN" sz="2400" dirty="0">
                <a:solidFill>
                  <a:srgbClr val="000000"/>
                </a:solidFill>
                <a:ea typeface="等线" panose="02010600030101010101" pitchFamily="2" charset="-122"/>
              </a:rPr>
              <a:t>assign</a:t>
            </a:r>
            <a:r>
              <a:rPr lang="en-US" altLang="zh-CN" sz="2400" dirty="0">
                <a:solidFill>
                  <a:srgbClr val="000000"/>
                </a:solidFill>
                <a:effectLst/>
                <a:ea typeface="等线" panose="02010600030101010101" pitchFamily="2" charset="-122"/>
              </a:rPr>
              <a:t>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ea typeface="等线" panose="02010600030101010101" pitchFamily="2" charset="-122"/>
              </a:rPr>
              <a:t>D. </a:t>
            </a:r>
            <a:r>
              <a:rPr lang="en-US" altLang="zh-CN" sz="2400" dirty="0">
                <a:solidFill>
                  <a:srgbClr val="000000"/>
                </a:solidFill>
                <a:ea typeface="等线" panose="02010600030101010101" pitchFamily="2" charset="-122"/>
              </a:rPr>
              <a:t>assert</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3. In 1776 the United States ___________ an alliance with France.</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    A. </a:t>
            </a:r>
            <a:r>
              <a:rPr lang="en-US" altLang="zh-CN" sz="2400" dirty="0">
                <a:solidFill>
                  <a:srgbClr val="000000"/>
                </a:solidFill>
                <a:ea typeface="等线" panose="02010600030101010101" pitchFamily="2" charset="-122"/>
              </a:rPr>
              <a:t>forced</a:t>
            </a:r>
            <a:r>
              <a:rPr lang="en-US" altLang="zh-CN" sz="2400" dirty="0">
                <a:solidFill>
                  <a:srgbClr val="000000"/>
                </a:solidFill>
                <a:effectLst/>
                <a:ea typeface="等线" panose="02010600030101010101" pitchFamily="2" charset="-122"/>
              </a:rPr>
              <a:t>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ea typeface="等线" panose="02010600030101010101" pitchFamily="2" charset="-122"/>
              </a:rPr>
              <a:t>B. </a:t>
            </a:r>
            <a:r>
              <a:rPr lang="en-US" altLang="zh-CN" sz="2400" dirty="0">
                <a:solidFill>
                  <a:srgbClr val="000000"/>
                </a:solidFill>
                <a:ea typeface="等线" panose="02010600030101010101" pitchFamily="2" charset="-122"/>
              </a:rPr>
              <a:t>embarked</a:t>
            </a:r>
            <a:r>
              <a:rPr lang="en-US" altLang="zh-CN" sz="2400" dirty="0">
                <a:solidFill>
                  <a:srgbClr val="000000"/>
                </a:solidFill>
                <a:effectLst/>
                <a:ea typeface="等线" panose="02010600030101010101" pitchFamily="2" charset="-122"/>
              </a:rPr>
              <a:t>		  C. </a:t>
            </a:r>
            <a:r>
              <a:rPr lang="en-US" altLang="zh-CN" sz="2400" dirty="0">
                <a:solidFill>
                  <a:srgbClr val="000000"/>
                </a:solidFill>
                <a:ea typeface="等线" panose="02010600030101010101" pitchFamily="2" charset="-122"/>
              </a:rPr>
              <a:t>mustered</a:t>
            </a:r>
            <a:r>
              <a:rPr lang="en-US" altLang="zh-CN" sz="2400" dirty="0">
                <a:solidFill>
                  <a:srgbClr val="000000"/>
                </a:solidFill>
                <a:effectLst/>
                <a:ea typeface="等线" panose="02010600030101010101" pitchFamily="2" charset="-122"/>
              </a:rPr>
              <a:t>			D. </a:t>
            </a:r>
            <a:r>
              <a:rPr lang="en-US" altLang="zh-CN" sz="2400" dirty="0">
                <a:solidFill>
                  <a:srgbClr val="000000"/>
                </a:solidFill>
                <a:ea typeface="等线" panose="02010600030101010101" pitchFamily="2" charset="-122"/>
              </a:rPr>
              <a:t>forged</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4. It is a misconception to___________ that the two movies are similar.  </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    A. assume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ea typeface="等线" panose="02010600030101010101" pitchFamily="2" charset="-122"/>
              </a:rPr>
              <a:t>B. resume		  C. resign			D. consume</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7" name="文本框 6"/>
          <p:cNvSpPr txBox="1"/>
          <p:nvPr/>
        </p:nvSpPr>
        <p:spPr>
          <a:xfrm>
            <a:off x="5182051" y="2751449"/>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8" name="文本框 7"/>
          <p:cNvSpPr txBox="1"/>
          <p:nvPr/>
        </p:nvSpPr>
        <p:spPr>
          <a:xfrm>
            <a:off x="3548697" y="3539900"/>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10" name="文本框 9"/>
          <p:cNvSpPr txBox="1"/>
          <p:nvPr/>
        </p:nvSpPr>
        <p:spPr>
          <a:xfrm>
            <a:off x="5367109" y="4357157"/>
            <a:ext cx="370115" cy="461665"/>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11" name="文本框 10"/>
          <p:cNvSpPr txBox="1"/>
          <p:nvPr/>
        </p:nvSpPr>
        <p:spPr>
          <a:xfrm>
            <a:off x="4584402" y="5125133"/>
            <a:ext cx="370115" cy="461665"/>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30250" y="1817370"/>
            <a:ext cx="10683875" cy="3192145"/>
          </a:xfrm>
          <a:prstGeom prst="rect">
            <a:avLst/>
          </a:prstGeom>
          <a:noFill/>
        </p:spPr>
        <p:txBody>
          <a:bodyPr wrap="square" rtlCol="0">
            <a:spAutoFit/>
          </a:bodyPr>
          <a:lstStyle/>
          <a:p>
            <a:pPr indent="0" algn="just" fontAlgn="auto">
              <a:lnSpc>
                <a:spcPct val="140000"/>
              </a:lnSpc>
            </a:pPr>
            <a:r>
              <a:rPr lang="en-US" altLang="zh-CN" sz="2400" dirty="0">
                <a:latin typeface="Calibri" panose="020F0502020204030204" pitchFamily="34" charset="0"/>
                <a:ea typeface="宋体" panose="02010600030101010101" pitchFamily="2" charset="-122"/>
                <a:cs typeface="Calibri" panose="020F0502020204030204" pitchFamily="34" charset="0"/>
              </a:rPr>
              <a:t>Students are supposed to</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3040" indent="0" algn="just" fontAlgn="auto">
              <a:lnSpc>
                <a:spcPct val="140000"/>
              </a:lnSpc>
              <a:buFont typeface="Wingdings" panose="05000000000000000000" pitchFamily="2" charset="2"/>
              <a:buChar char=""/>
            </a:pPr>
            <a:r>
              <a:rPr lang="en-US" altLang="zh-CN" sz="2400" dirty="0">
                <a:latin typeface="Calibri" panose="020F0502020204030204" pitchFamily="34" charset="0"/>
                <a:ea typeface="宋体" panose="02010600030101010101" pitchFamily="2" charset="-122"/>
                <a:cs typeface="Calibri" panose="020F0502020204030204" pitchFamily="34" charset="0"/>
              </a:rPr>
              <a:t>un</a:t>
            </a:r>
            <a:r>
              <a:rPr lang="en-US" altLang="zh-CN" sz="2400" kern="100" dirty="0">
                <a:latin typeface="Calibri" panose="020F0502020204030204" pitchFamily="34" charset="0"/>
                <a:ea typeface="宋体" panose="02010600030101010101" pitchFamily="2" charset="-122"/>
                <a:cs typeface="Calibri" panose="020F0502020204030204" pitchFamily="34" charset="0"/>
              </a:rPr>
              <a:t>derstand the different functions of “v-</a:t>
            </a:r>
            <a:r>
              <a:rPr lang="en-US" altLang="zh-CN" sz="2400" kern="100" dirty="0" err="1">
                <a:latin typeface="Calibri" panose="020F0502020204030204" pitchFamily="34" charset="0"/>
                <a:ea typeface="宋体" panose="02010600030101010101" pitchFamily="2" charset="-122"/>
                <a:cs typeface="Calibri" panose="020F0502020204030204" pitchFamily="34" charset="0"/>
              </a:rPr>
              <a:t>ing</a:t>
            </a:r>
            <a:r>
              <a:rPr lang="en-US" altLang="zh-CN" sz="2400" kern="100" dirty="0">
                <a:latin typeface="Calibri" panose="020F0502020204030204" pitchFamily="34" charset="0"/>
                <a:ea typeface="宋体" panose="02010600030101010101" pitchFamily="2" charset="-122"/>
                <a:cs typeface="Calibri" panose="020F0502020204030204" pitchFamily="34" charset="0"/>
              </a:rPr>
              <a:t>” participles and gerunds, and be able to use them correctly;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marL="193040" indent="0" algn="just" fontAlgn="auto">
              <a:lnSpc>
                <a:spcPct val="140000"/>
              </a:lnSpc>
              <a:buFont typeface="Wingdings" panose="05000000000000000000" pitchFamily="2" charset="2"/>
              <a:buChar char=""/>
            </a:pPr>
            <a:r>
              <a:rPr lang="en-US" altLang="zh-CN" sz="2400" dirty="0">
                <a:latin typeface="Calibri" panose="020F0502020204030204" pitchFamily="34" charset="0"/>
                <a:ea typeface="宋体" panose="02010600030101010101" pitchFamily="2" charset="-122"/>
                <a:cs typeface="Calibri" panose="020F0502020204030204" pitchFamily="34" charset="0"/>
              </a:rPr>
              <a:t>learn </a:t>
            </a:r>
            <a:r>
              <a:rPr lang="en-US" altLang="zh-CN" sz="2400" kern="100" dirty="0">
                <a:latin typeface="Calibri" panose="020F0502020204030204" pitchFamily="34" charset="0"/>
                <a:ea typeface="宋体" panose="02010600030101010101" pitchFamily="2" charset="-122"/>
                <a:cs typeface="Calibri" panose="020F0502020204030204" pitchFamily="34" charset="0"/>
              </a:rPr>
              <a:t>how to narrate a personal experience by presenting one’s problem, solution and change; </a:t>
            </a:r>
          </a:p>
          <a:p>
            <a:pPr marL="193040" indent="0" algn="just" fontAlgn="auto">
              <a:lnSpc>
                <a:spcPct val="140000"/>
              </a:lnSpc>
              <a:buFont typeface="Wingdings" panose="05000000000000000000" pitchFamily="2" charset="2"/>
              <a:buChar char=""/>
            </a:pPr>
            <a:r>
              <a:rPr lang="en-US" altLang="zh-CN" sz="2400" kern="100" dirty="0">
                <a:latin typeface="Calibri" panose="020F0502020204030204" pitchFamily="34" charset="0"/>
                <a:ea typeface="宋体" panose="02010600030101010101" pitchFamily="2" charset="-122"/>
                <a:cs typeface="Calibri" panose="020F0502020204030204" pitchFamily="34" charset="0"/>
              </a:rPr>
              <a:t>reflect on their relational needs at college and develop friend-making skills.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9" name="动作按钮: 转到主页 8">
            <a:hlinkClick r:id="" action="ppaction://hlinkshowjump?jump=previousslide" highlightClick="1"/>
          </p:cNvPr>
          <p:cNvSpPr/>
          <p:nvPr/>
        </p:nvSpPr>
        <p:spPr>
          <a:xfrm>
            <a:off x="11035221" y="5679109"/>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5" name="矩形 4"/>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4540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Learning Objectives</a:t>
            </a:r>
          </a:p>
        </p:txBody>
      </p:sp>
      <p:grpSp>
        <p:nvGrpSpPr>
          <p:cNvPr id="15" name="组合 14"/>
          <p:cNvGrpSpPr/>
          <p:nvPr/>
        </p:nvGrpSpPr>
        <p:grpSpPr>
          <a:xfrm>
            <a:off x="867550" y="283464"/>
            <a:ext cx="1179420" cy="1051559"/>
            <a:chOff x="1313" y="323"/>
            <a:chExt cx="2280" cy="2032"/>
          </a:xfrm>
        </p:grpSpPr>
        <p:grpSp>
          <p:nvGrpSpPr>
            <p:cNvPr id="6" name="组合 158"/>
            <p:cNvGrpSpPr/>
            <p:nvPr/>
          </p:nvGrpSpPr>
          <p:grpSpPr>
            <a:xfrm>
              <a:off x="1313" y="323"/>
              <a:ext cx="2280" cy="2032"/>
              <a:chOff x="3720691" y="2824413"/>
              <a:chExt cx="1341120" cy="1209172"/>
            </a:xfrm>
          </p:grpSpPr>
          <p:sp>
            <p:nvSpPr>
              <p:cNvPr id="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4" name="图片 13"/>
            <p:cNvPicPr>
              <a:picLocks noChangeAspect="1"/>
            </p:cNvPicPr>
            <p:nvPr/>
          </p:nvPicPr>
          <p:blipFill>
            <a:blip r:embed="rId3"/>
            <a:stretch>
              <a:fillRect/>
            </a:stretch>
          </p:blipFill>
          <p:spPr>
            <a:xfrm>
              <a:off x="1635" y="568"/>
              <a:ext cx="1538" cy="1537"/>
            </a:xfrm>
            <a:prstGeom prst="rect">
              <a:avLst/>
            </a:prstGeom>
            <a:noFill/>
            <a:ln w="9525">
              <a:noFill/>
            </a:ln>
          </p:spPr>
        </p:pic>
      </p:gr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23900" y="2040255"/>
            <a:ext cx="11156950" cy="4393565"/>
          </a:xfrm>
          <a:prstGeom prst="rect">
            <a:avLst/>
          </a:prstGeom>
          <a:noFill/>
        </p:spPr>
        <p:txBody>
          <a:bodyPr wrap="square">
            <a:spAutoFit/>
          </a:bodyPr>
          <a:lstStyle/>
          <a:p>
            <a:pPr>
              <a:lnSpc>
                <a:spcPct val="106000"/>
              </a:lnSpc>
            </a:pPr>
            <a:r>
              <a:rPr lang="en-US" altLang="zh-CN" sz="2400" i="1" dirty="0">
                <a:solidFill>
                  <a:srgbClr val="0070C0"/>
                </a:solidFill>
                <a:effectLst/>
                <a:ea typeface="宋体" panose="02010600030101010101" pitchFamily="2" charset="-122"/>
              </a:rPr>
              <a:t>Fill in the blanks with the most appropriate word from the four choices marked with A, B, C and D.</a:t>
            </a:r>
            <a:endParaRPr lang="zh-CN" altLang="zh-CN" sz="2400" dirty="0">
              <a:solidFill>
                <a:srgbClr val="0070C0"/>
              </a:solidFill>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5. I desperately needed something to occupy me during those long, ___________ nights. </a:t>
            </a:r>
          </a:p>
          <a:p>
            <a:pPr algn="just">
              <a:lnSpc>
                <a:spcPct val="106000"/>
              </a:lnSpc>
            </a:pPr>
            <a:r>
              <a:rPr lang="en-US" altLang="zh-CN" sz="2400" dirty="0">
                <a:solidFill>
                  <a:srgbClr val="000000"/>
                </a:solidFill>
                <a:effectLst/>
                <a:ea typeface="等线" panose="02010600030101010101" pitchFamily="2" charset="-122"/>
              </a:rPr>
              <a:t>    A. </a:t>
            </a:r>
            <a:r>
              <a:rPr lang="en-US" altLang="zh-CN" sz="2400" dirty="0">
                <a:solidFill>
                  <a:srgbClr val="000000"/>
                </a:solidFill>
                <a:ea typeface="等线" panose="02010600030101010101" pitchFamily="2" charset="-122"/>
              </a:rPr>
              <a:t>lonely</a:t>
            </a:r>
            <a:r>
              <a:rPr lang="en-US" altLang="zh-CN" sz="2400" dirty="0">
                <a:solidFill>
                  <a:srgbClr val="000000"/>
                </a:solidFill>
                <a:effectLst/>
                <a:ea typeface="等线" panose="02010600030101010101" pitchFamily="2" charset="-122"/>
              </a:rPr>
              <a:t>			B. </a:t>
            </a:r>
            <a:r>
              <a:rPr lang="en-US" altLang="zh-CN" sz="2400" dirty="0">
                <a:solidFill>
                  <a:srgbClr val="000000"/>
                </a:solidFill>
                <a:ea typeface="等线" panose="02010600030101010101" pitchFamily="2" charset="-122"/>
              </a:rPr>
              <a:t>alone</a:t>
            </a:r>
            <a:r>
              <a:rPr lang="en-US" altLang="zh-CN" sz="2400" dirty="0">
                <a:solidFill>
                  <a:srgbClr val="000000"/>
                </a:solidFill>
                <a:effectLst/>
                <a:ea typeface="等线" panose="02010600030101010101" pitchFamily="2" charset="-122"/>
              </a:rPr>
              <a:t>	   C. </a:t>
            </a:r>
            <a:r>
              <a:rPr lang="en-US" altLang="zh-CN" sz="2400" dirty="0">
                <a:solidFill>
                  <a:srgbClr val="000000"/>
                </a:solidFill>
                <a:ea typeface="等线" panose="02010600030101010101" pitchFamily="2" charset="-122"/>
              </a:rPr>
              <a:t>single</a:t>
            </a:r>
            <a:r>
              <a:rPr lang="en-US" altLang="zh-CN" sz="2400" dirty="0">
                <a:solidFill>
                  <a:srgbClr val="000000"/>
                </a:solidFill>
                <a:effectLst/>
                <a:ea typeface="等线" panose="02010600030101010101" pitchFamily="2" charset="-122"/>
              </a:rPr>
              <a:t>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ea typeface="等线" panose="02010600030101010101" pitchFamily="2" charset="-122"/>
              </a:rPr>
              <a:t>D. only</a:t>
            </a:r>
          </a:p>
          <a:p>
            <a:pPr algn="just">
              <a:lnSpc>
                <a:spcPct val="106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6. She drank a(n) ___________ amount of alcohol.</a:t>
            </a:r>
            <a:endPar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A.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massive</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B.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offensive</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C.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passive</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D.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genuine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7. He doesn’t listen to what I say and it’s so ___________.</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A.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boring</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B.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interesting</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C.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encouraging</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D.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frustrating</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8. A survey showed people were ___________ about what they should eat to stay healthy.           </a:t>
            </a:r>
            <a:endPar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    </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A.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confused</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B.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infused</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C.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defused</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D.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refused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9867338" y="2764292"/>
            <a:ext cx="370115" cy="461665"/>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5" name="文本框 4"/>
          <p:cNvSpPr txBox="1"/>
          <p:nvPr/>
        </p:nvSpPr>
        <p:spPr>
          <a:xfrm>
            <a:off x="6960236" y="4316413"/>
            <a:ext cx="352606" cy="473719"/>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13" name="文本框 12"/>
          <p:cNvSpPr txBox="1"/>
          <p:nvPr/>
        </p:nvSpPr>
        <p:spPr>
          <a:xfrm>
            <a:off x="5693825" y="5088659"/>
            <a:ext cx="370115" cy="461665"/>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20" name="文本框 19"/>
          <p:cNvSpPr txBox="1"/>
          <p:nvPr/>
        </p:nvSpPr>
        <p:spPr>
          <a:xfrm>
            <a:off x="3714431" y="3555712"/>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13"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23900" y="2040255"/>
            <a:ext cx="11156950" cy="2437765"/>
          </a:xfrm>
          <a:prstGeom prst="rect">
            <a:avLst/>
          </a:prstGeom>
          <a:noFill/>
        </p:spPr>
        <p:txBody>
          <a:bodyPr wrap="square">
            <a:spAutoFit/>
          </a:bodyPr>
          <a:lstStyle/>
          <a:p>
            <a:pPr>
              <a:lnSpc>
                <a:spcPct val="106000"/>
              </a:lnSpc>
            </a:pPr>
            <a:r>
              <a:rPr lang="en-US" altLang="zh-CN" sz="2400" i="1" dirty="0">
                <a:solidFill>
                  <a:srgbClr val="0070C0"/>
                </a:solidFill>
                <a:effectLst/>
                <a:ea typeface="宋体" panose="02010600030101010101" pitchFamily="2" charset="-122"/>
              </a:rPr>
              <a:t>Fill in the blanks with the most appropriate word from the four choices marked with A, B, C and D.</a:t>
            </a:r>
            <a:endParaRPr lang="zh-CN" altLang="zh-CN" sz="2400" dirty="0">
              <a:solidFill>
                <a:srgbClr val="0070C0"/>
              </a:solidFill>
              <a:effectLst/>
              <a:ea typeface="等线" panose="02010600030101010101" pitchFamily="2" charset="-122"/>
            </a:endParaRPr>
          </a:p>
          <a:p>
            <a:pPr algn="just">
              <a:lnSpc>
                <a:spcPct val="106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9. The college offers both__________ and professional qualifications. </a:t>
            </a:r>
            <a:endPar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A. seamless           B. academic           C. unap</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proachable           </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D. extracurricular</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10. He has little__________ of winning a prize. </a:t>
            </a:r>
            <a:endPar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A.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frustration</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B.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payoff</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C.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project</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D.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expectation</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7" name="文本框 16"/>
          <p:cNvSpPr txBox="1"/>
          <p:nvPr/>
        </p:nvSpPr>
        <p:spPr>
          <a:xfrm>
            <a:off x="4374429" y="2767466"/>
            <a:ext cx="373783" cy="461297"/>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21" name="文本框 20"/>
          <p:cNvSpPr txBox="1"/>
          <p:nvPr/>
        </p:nvSpPr>
        <p:spPr>
          <a:xfrm>
            <a:off x="3223445" y="3557658"/>
            <a:ext cx="373783" cy="461297"/>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4" name="文本框 3"/>
          <p:cNvSpPr txBox="1"/>
          <p:nvPr/>
        </p:nvSpPr>
        <p:spPr>
          <a:xfrm>
            <a:off x="814070" y="2114550"/>
            <a:ext cx="5286375" cy="347345"/>
          </a:xfrm>
          <a:prstGeom prst="rect">
            <a:avLst/>
          </a:prstGeom>
          <a:noFill/>
        </p:spPr>
        <p:txBody>
          <a:bodyPr wrap="square">
            <a:spAutoFit/>
          </a:bodyPr>
          <a:lstStyle/>
          <a:p>
            <a:pPr marL="450215" indent="-450215">
              <a:lnSpc>
                <a:spcPts val="2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Match the words with their synonyms.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7" name="文本框 6"/>
          <p:cNvSpPr txBox="1"/>
          <p:nvPr/>
        </p:nvSpPr>
        <p:spPr>
          <a:xfrm>
            <a:off x="846817" y="1547586"/>
            <a:ext cx="1251858"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2</a:t>
            </a:r>
            <a:endParaRPr lang="zh-CN" altLang="en-US" sz="2400" b="1" i="1" dirty="0">
              <a:effectLst/>
              <a:latin typeface="Bradley Hand ITC" panose="03070402050302030203" pitchFamily="66" charset="0"/>
              <a:ea typeface="宋体" panose="02010600030101010101" pitchFamily="2" charset="-122"/>
            </a:endParaRPr>
          </a:p>
        </p:txBody>
      </p:sp>
      <p:graphicFrame>
        <p:nvGraphicFramePr>
          <p:cNvPr id="8" name="表格 16"/>
          <p:cNvGraphicFramePr>
            <a:graphicFrameLocks noGrp="1"/>
          </p:cNvGraphicFramePr>
          <p:nvPr>
            <p:custDataLst>
              <p:tags r:id="rId1"/>
            </p:custDataLst>
          </p:nvPr>
        </p:nvGraphicFramePr>
        <p:xfrm>
          <a:off x="2460500" y="2563232"/>
          <a:ext cx="7398000" cy="3758152"/>
        </p:xfrm>
        <a:graphic>
          <a:graphicData uri="http://schemas.openxmlformats.org/drawingml/2006/table">
            <a:tbl>
              <a:tblPr firstRow="1" bandRow="1">
                <a:tableStyleId>{BDBED569-4797-4DF1-A0F4-6AAB3CD982D8}</a:tableStyleId>
              </a:tblPr>
              <a:tblGrid>
                <a:gridCol w="2345350">
                  <a:extLst>
                    <a:ext uri="{9D8B030D-6E8A-4147-A177-3AD203B41FA5}">
                      <a16:colId xmlns:a16="http://schemas.microsoft.com/office/drawing/2014/main" val="20000"/>
                    </a:ext>
                  </a:extLst>
                </a:gridCol>
                <a:gridCol w="2526325">
                  <a:extLst>
                    <a:ext uri="{9D8B030D-6E8A-4147-A177-3AD203B41FA5}">
                      <a16:colId xmlns:a16="http://schemas.microsoft.com/office/drawing/2014/main" val="20001"/>
                    </a:ext>
                  </a:extLst>
                </a:gridCol>
                <a:gridCol w="2526325">
                  <a:extLst>
                    <a:ext uri="{9D8B030D-6E8A-4147-A177-3AD203B41FA5}">
                      <a16:colId xmlns:a16="http://schemas.microsoft.com/office/drawing/2014/main" val="20002"/>
                    </a:ext>
                  </a:extLst>
                </a:gridCol>
              </a:tblGrid>
              <a:tr h="751578">
                <a:tc>
                  <a:txBody>
                    <a:bodyPr/>
                    <a:lstStyle/>
                    <a:p>
                      <a:r>
                        <a:rPr lang="en-US" altLang="zh-CN" sz="2800" b="1" dirty="0">
                          <a:solidFill>
                            <a:schemeClr val="accent6">
                              <a:lumMod val="50000"/>
                            </a:schemeClr>
                          </a:solidFill>
                        </a:rPr>
                        <a:t>1. </a:t>
                      </a:r>
                      <a:r>
                        <a:rPr lang="en-US" altLang="zh-CN" sz="2800" b="0" dirty="0"/>
                        <a:t>anticipate</a:t>
                      </a:r>
                      <a:endParaRPr lang="zh-CN" altLang="en-US" sz="2800" b="0" dirty="0"/>
                    </a:p>
                  </a:txBody>
                  <a:tcPr>
                    <a:lnL w="12700" cap="flat" cmpd="sng" algn="ctr">
                      <a:solidFill>
                        <a:srgbClr val="4EB3CF"/>
                      </a:solidFill>
                      <a:prstDash val="solid"/>
                      <a:round/>
                      <a:headEnd type="none" w="med" len="med"/>
                      <a:tailEnd type="none" w="med" len="med"/>
                    </a:lnL>
                    <a:lnR w="12700" cmpd="sng">
                      <a:noFill/>
                    </a:lnR>
                    <a:lnT w="12700" cap="flat" cmpd="sng" algn="ctr">
                      <a:solidFill>
                        <a:srgbClr val="4EB3CF"/>
                      </a:solidFill>
                      <a:prstDash val="solid"/>
                      <a:round/>
                      <a:headEnd type="none" w="med" len="med"/>
                      <a:tailEnd type="none" w="med" len="med"/>
                    </a:lnT>
                    <a:lnB w="25400" cmpd="sng">
                      <a:noFill/>
                    </a:lnB>
                    <a:lnTlToBr w="12700" cmpd="sng">
                      <a:noFill/>
                      <a:prstDash val="solid"/>
                    </a:lnTlToBr>
                    <a:lnBlToTr w="12700" cmpd="sng">
                      <a:noFill/>
                      <a:prstDash val="solid"/>
                    </a:lnBlToTr>
                    <a:solidFill>
                      <a:srgbClr val="DCF0F5"/>
                    </a:solidFill>
                  </a:tcPr>
                </a:tc>
                <a:tc>
                  <a:txBody>
                    <a:bodyPr/>
                    <a:lstStyle/>
                    <a:p>
                      <a:endParaRPr lang="zh-CN" altLang="en-US" sz="2800" dirty="0"/>
                    </a:p>
                  </a:txBody>
                  <a:tcPr>
                    <a:lnL w="12700" cmpd="sng">
                      <a:noFill/>
                    </a:lnL>
                    <a:lnR w="12700" cmpd="sng">
                      <a:noFill/>
                    </a:lnR>
                    <a:lnT w="12700" cap="flat" cmpd="sng" algn="ctr">
                      <a:solidFill>
                        <a:srgbClr val="4EB3CF"/>
                      </a:solidFill>
                      <a:prstDash val="solid"/>
                      <a:round/>
                      <a:headEnd type="none" w="med" len="med"/>
                      <a:tailEnd type="none" w="med" len="med"/>
                    </a:lnT>
                    <a:lnB w="25400" cmpd="sng">
                      <a:noFill/>
                    </a:lnB>
                    <a:lnTlToBr w="12700" cmpd="sng">
                      <a:noFill/>
                      <a:prstDash val="solid"/>
                    </a:lnTlToBr>
                    <a:lnBlToTr w="12700" cmpd="sng">
                      <a:noFill/>
                      <a:prstDash val="solid"/>
                    </a:lnBlToTr>
                    <a:solidFill>
                      <a:srgbClr val="DCF0F5"/>
                    </a:solidFill>
                  </a:tcPr>
                </a:tc>
                <a:tc>
                  <a:txBody>
                    <a:bodyPr/>
                    <a:lstStyle/>
                    <a:p>
                      <a:r>
                        <a:rPr lang="en-US" altLang="zh-CN" sz="2800" dirty="0">
                          <a:solidFill>
                            <a:schemeClr val="accent6">
                              <a:lumMod val="50000"/>
                            </a:schemeClr>
                          </a:solidFill>
                        </a:rPr>
                        <a:t>a. </a:t>
                      </a:r>
                      <a:r>
                        <a:rPr lang="en-US" altLang="zh-CN" sz="2800" b="0" dirty="0"/>
                        <a:t>real</a:t>
                      </a:r>
                      <a:endParaRPr lang="zh-CN" altLang="en-US" sz="2800" b="0" dirty="0"/>
                    </a:p>
                  </a:txBody>
                  <a:tcPr>
                    <a:lnL w="12700" cmpd="sng">
                      <a:noFill/>
                    </a:lnL>
                    <a:lnR w="12700" cap="flat" cmpd="sng" algn="ctr">
                      <a:solidFill>
                        <a:srgbClr val="4EB3CF"/>
                      </a:solidFill>
                      <a:prstDash val="solid"/>
                      <a:round/>
                      <a:headEnd type="none" w="med" len="med"/>
                      <a:tailEnd type="none" w="med" len="med"/>
                    </a:lnR>
                    <a:lnT w="12700" cap="flat" cmpd="sng" algn="ctr">
                      <a:solidFill>
                        <a:srgbClr val="4EB3CF"/>
                      </a:solidFill>
                      <a:prstDash val="solid"/>
                      <a:round/>
                      <a:headEnd type="none" w="med" len="med"/>
                      <a:tailEnd type="none" w="med" len="med"/>
                    </a:lnT>
                    <a:lnB w="25400" cmpd="sng">
                      <a:noFill/>
                    </a:lnB>
                    <a:lnTlToBr w="12700" cmpd="sng">
                      <a:noFill/>
                      <a:prstDash val="solid"/>
                    </a:lnTlToBr>
                    <a:lnBlToTr w="12700" cmpd="sng">
                      <a:noFill/>
                      <a:prstDash val="solid"/>
                    </a:lnBlToTr>
                    <a:solidFill>
                      <a:srgbClr val="DCF0F5"/>
                    </a:solidFill>
                  </a:tcPr>
                </a:tc>
                <a:extLst>
                  <a:ext uri="{0D108BD9-81ED-4DB2-BD59-A6C34878D82A}">
                    <a16:rowId xmlns:a16="http://schemas.microsoft.com/office/drawing/2014/main" val="10000"/>
                  </a:ext>
                </a:extLst>
              </a:tr>
              <a:tr h="751578">
                <a:tc>
                  <a:txBody>
                    <a:bodyPr/>
                    <a:lstStyle/>
                    <a:p>
                      <a:r>
                        <a:rPr lang="en-US" altLang="zh-CN" sz="2800" b="1" dirty="0">
                          <a:solidFill>
                            <a:schemeClr val="accent6">
                              <a:lumMod val="50000"/>
                            </a:schemeClr>
                          </a:solidFill>
                        </a:rPr>
                        <a:t>2. </a:t>
                      </a:r>
                      <a:r>
                        <a:rPr lang="en-US" altLang="zh-CN" sz="2800" b="0" dirty="0"/>
                        <a:t>payoff</a:t>
                      </a:r>
                      <a:endParaRPr lang="zh-CN" altLang="en-US" sz="2800" b="0" dirty="0"/>
                    </a:p>
                  </a:txBody>
                  <a:tcPr>
                    <a:lnL w="12700" cap="flat" cmpd="sng" algn="ctr">
                      <a:solidFill>
                        <a:srgbClr val="4EB3CF"/>
                      </a:solidFill>
                      <a:prstDash val="solid"/>
                      <a:round/>
                      <a:headEnd type="none" w="med" len="med"/>
                      <a:tailEnd type="none" w="med" len="med"/>
                    </a:lnL>
                    <a:lnR w="12700" cmpd="sng">
                      <a:noFill/>
                    </a:lnR>
                    <a:lnT w="25400" cmpd="sng">
                      <a:noFill/>
                    </a:lnT>
                    <a:lnB w="12700" cmpd="sng">
                      <a:noFill/>
                    </a:lnB>
                    <a:lnTlToBr w="12700" cmpd="sng">
                      <a:noFill/>
                      <a:prstDash val="solid"/>
                    </a:lnTlToBr>
                    <a:lnBlToTr w="12700" cmpd="sng">
                      <a:noFill/>
                      <a:prstDash val="solid"/>
                    </a:lnBlToTr>
                    <a:solidFill>
                      <a:srgbClr val="DCF0F5"/>
                    </a:solidFill>
                  </a:tcPr>
                </a:tc>
                <a:tc>
                  <a:txBody>
                    <a:bodyPr/>
                    <a:lstStyle/>
                    <a:p>
                      <a:endParaRPr lang="zh-CN" altLang="en-US" sz="2800" dirty="0"/>
                    </a:p>
                  </a:txBody>
                  <a:tcPr>
                    <a:lnL w="12700" cmpd="sng">
                      <a:noFill/>
                    </a:lnL>
                    <a:lnR w="12700" cmpd="sng">
                      <a:noFill/>
                    </a:lnR>
                    <a:lnT w="25400" cmpd="sng">
                      <a:noFill/>
                    </a:lnT>
                    <a:lnB w="12700" cmpd="sng">
                      <a:noFill/>
                    </a:lnB>
                    <a:lnTlToBr w="12700" cmpd="sng">
                      <a:noFill/>
                      <a:prstDash val="solid"/>
                    </a:lnTlToBr>
                    <a:lnBlToTr w="12700" cmpd="sng">
                      <a:noFill/>
                      <a:prstDash val="solid"/>
                    </a:lnBlToTr>
                    <a:solidFill>
                      <a:srgbClr val="DCF0F5"/>
                    </a:solidFill>
                  </a:tcPr>
                </a:tc>
                <a:tc>
                  <a:txBody>
                    <a:bodyPr/>
                    <a:lstStyle/>
                    <a:p>
                      <a:r>
                        <a:rPr lang="en-US" altLang="zh-CN" sz="2800" b="1" dirty="0">
                          <a:solidFill>
                            <a:schemeClr val="accent6">
                              <a:lumMod val="50000"/>
                            </a:schemeClr>
                          </a:solidFill>
                        </a:rPr>
                        <a:t>b. </a:t>
                      </a:r>
                      <a:r>
                        <a:rPr lang="en-US" altLang="zh-CN" sz="2800" dirty="0"/>
                        <a:t>reward</a:t>
                      </a:r>
                      <a:endParaRPr lang="zh-CN" altLang="en-US" sz="2800" dirty="0"/>
                    </a:p>
                  </a:txBody>
                  <a:tcPr>
                    <a:lnL w="12700" cmpd="sng">
                      <a:noFill/>
                    </a:lnL>
                    <a:lnR w="12700" cap="flat" cmpd="sng" algn="ctr">
                      <a:solidFill>
                        <a:srgbClr val="4EB3CF"/>
                      </a:solidFill>
                      <a:prstDash val="solid"/>
                      <a:round/>
                      <a:headEnd type="none" w="med" len="med"/>
                      <a:tailEnd type="none" w="med" len="med"/>
                    </a:lnR>
                    <a:lnT w="25400" cmpd="sng">
                      <a:noFill/>
                    </a:lnT>
                    <a:lnB w="12700" cmpd="sng">
                      <a:noFill/>
                    </a:lnB>
                    <a:lnTlToBr w="12700" cmpd="sng">
                      <a:noFill/>
                      <a:prstDash val="solid"/>
                    </a:lnTlToBr>
                    <a:lnBlToTr w="12700" cmpd="sng">
                      <a:noFill/>
                      <a:prstDash val="solid"/>
                    </a:lnBlToTr>
                    <a:solidFill>
                      <a:srgbClr val="DCF0F5"/>
                    </a:solidFill>
                  </a:tcPr>
                </a:tc>
                <a:extLst>
                  <a:ext uri="{0D108BD9-81ED-4DB2-BD59-A6C34878D82A}">
                    <a16:rowId xmlns:a16="http://schemas.microsoft.com/office/drawing/2014/main" val="10001"/>
                  </a:ext>
                </a:extLst>
              </a:tr>
              <a:tr h="751578">
                <a:tc>
                  <a:txBody>
                    <a:bodyPr/>
                    <a:lstStyle/>
                    <a:p>
                      <a:r>
                        <a:rPr lang="en-US" altLang="zh-CN" sz="2800" b="1" dirty="0">
                          <a:solidFill>
                            <a:schemeClr val="accent6">
                              <a:lumMod val="50000"/>
                            </a:schemeClr>
                          </a:solidFill>
                        </a:rPr>
                        <a:t>3. </a:t>
                      </a:r>
                      <a:r>
                        <a:rPr lang="en-US" altLang="zh-CN" sz="2800" b="0" dirty="0"/>
                        <a:t>genuine</a:t>
                      </a:r>
                      <a:endParaRPr lang="zh-CN" altLang="en-US" sz="2800" b="0" dirty="0"/>
                    </a:p>
                  </a:txBody>
                  <a:tcPr>
                    <a:lnL w="12700" cap="flat" cmpd="sng" algn="ctr">
                      <a:solidFill>
                        <a:srgbClr val="4EB3CF"/>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F0F5"/>
                    </a:solidFill>
                  </a:tcPr>
                </a:tc>
                <a:tc>
                  <a:txBody>
                    <a:bodyPr/>
                    <a:lstStyle/>
                    <a:p>
                      <a:endParaRPr lang="zh-CN" altLang="en-US" sz="2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CF0F5"/>
                    </a:solidFill>
                  </a:tcPr>
                </a:tc>
                <a:tc>
                  <a:txBody>
                    <a:bodyPr/>
                    <a:lstStyle/>
                    <a:p>
                      <a:r>
                        <a:rPr lang="en-US" altLang="zh-CN" sz="2800" b="1" dirty="0">
                          <a:solidFill>
                            <a:schemeClr val="accent6">
                              <a:lumMod val="50000"/>
                            </a:schemeClr>
                          </a:solidFill>
                        </a:rPr>
                        <a:t>c. </a:t>
                      </a:r>
                      <a:r>
                        <a:rPr lang="en-US" altLang="zh-CN" sz="2800" dirty="0"/>
                        <a:t>expect</a:t>
                      </a:r>
                      <a:endParaRPr lang="zh-CN" altLang="en-US" sz="2800" dirty="0"/>
                    </a:p>
                  </a:txBody>
                  <a:tcPr>
                    <a:lnL w="12700" cmpd="sng">
                      <a:noFill/>
                    </a:lnL>
                    <a:lnR w="12700" cap="flat" cmpd="sng" algn="ctr">
                      <a:solidFill>
                        <a:srgbClr val="4EB3CF"/>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F0F5"/>
                    </a:solidFill>
                  </a:tcPr>
                </a:tc>
                <a:extLst>
                  <a:ext uri="{0D108BD9-81ED-4DB2-BD59-A6C34878D82A}">
                    <a16:rowId xmlns:a16="http://schemas.microsoft.com/office/drawing/2014/main" val="10002"/>
                  </a:ext>
                </a:extLst>
              </a:tr>
              <a:tr h="751578">
                <a:tc>
                  <a:txBody>
                    <a:bodyPr/>
                    <a:lstStyle/>
                    <a:p>
                      <a:r>
                        <a:rPr lang="en-US" altLang="zh-CN" sz="2800" b="1" dirty="0">
                          <a:solidFill>
                            <a:schemeClr val="accent6">
                              <a:lumMod val="50000"/>
                            </a:schemeClr>
                          </a:solidFill>
                        </a:rPr>
                        <a:t>4. </a:t>
                      </a:r>
                      <a:r>
                        <a:rPr lang="en-US" altLang="zh-CN" sz="2800" b="0" dirty="0"/>
                        <a:t>forge</a:t>
                      </a:r>
                      <a:endParaRPr lang="zh-CN" altLang="en-US" sz="2800" b="0" dirty="0"/>
                    </a:p>
                  </a:txBody>
                  <a:tcPr>
                    <a:lnL w="12700" cap="flat" cmpd="sng" algn="ctr">
                      <a:solidFill>
                        <a:srgbClr val="4EB3CF"/>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DCF0F5"/>
                    </a:solidFill>
                  </a:tcPr>
                </a:tc>
                <a:tc>
                  <a:txBody>
                    <a:bodyPr/>
                    <a:lstStyle/>
                    <a:p>
                      <a:endParaRPr lang="zh-CN" altLang="en-US" sz="2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DCF0F5"/>
                    </a:solidFill>
                  </a:tcPr>
                </a:tc>
                <a:tc>
                  <a:txBody>
                    <a:bodyPr/>
                    <a:lstStyle/>
                    <a:p>
                      <a:r>
                        <a:rPr lang="en-US" altLang="zh-CN" sz="2800" b="1" dirty="0">
                          <a:solidFill>
                            <a:schemeClr val="accent6">
                              <a:lumMod val="50000"/>
                            </a:schemeClr>
                          </a:solidFill>
                        </a:rPr>
                        <a:t>d. </a:t>
                      </a:r>
                      <a:r>
                        <a:rPr lang="en-US" altLang="zh-CN" sz="2800" dirty="0"/>
                        <a:t>almost</a:t>
                      </a:r>
                      <a:endParaRPr lang="zh-CN" altLang="en-US" sz="2800" dirty="0"/>
                    </a:p>
                  </a:txBody>
                  <a:tcPr>
                    <a:lnL w="12700" cmpd="sng">
                      <a:noFill/>
                    </a:lnL>
                    <a:lnR w="12700" cap="flat" cmpd="sng" algn="ctr">
                      <a:solidFill>
                        <a:srgbClr val="4EB3CF"/>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CF0F5"/>
                    </a:solidFill>
                  </a:tcPr>
                </a:tc>
                <a:extLst>
                  <a:ext uri="{0D108BD9-81ED-4DB2-BD59-A6C34878D82A}">
                    <a16:rowId xmlns:a16="http://schemas.microsoft.com/office/drawing/2014/main" val="10003"/>
                  </a:ext>
                </a:extLst>
              </a:tr>
              <a:tr h="751840">
                <a:tc>
                  <a:txBody>
                    <a:bodyPr/>
                    <a:lstStyle/>
                    <a:p>
                      <a:r>
                        <a:rPr lang="en-US" altLang="zh-CN" sz="2800" b="1" dirty="0">
                          <a:solidFill>
                            <a:schemeClr val="accent6">
                              <a:lumMod val="50000"/>
                            </a:schemeClr>
                          </a:solidFill>
                        </a:rPr>
                        <a:t>5. </a:t>
                      </a:r>
                      <a:r>
                        <a:rPr lang="en-US" altLang="zh-CN" sz="2800" b="0" dirty="0"/>
                        <a:t>practically</a:t>
                      </a:r>
                      <a:endParaRPr lang="zh-CN" altLang="en-US" sz="2800" b="0" dirty="0"/>
                    </a:p>
                  </a:txBody>
                  <a:tcPr>
                    <a:lnL w="12700" cap="flat" cmpd="sng" algn="ctr">
                      <a:solidFill>
                        <a:srgbClr val="4EB3CF"/>
                      </a:solidFill>
                      <a:prstDash val="solid"/>
                      <a:round/>
                      <a:headEnd type="none" w="med" len="med"/>
                      <a:tailEnd type="none" w="med" len="med"/>
                    </a:lnL>
                    <a:lnR w="12700" cmpd="sng">
                      <a:noFill/>
                    </a:lnR>
                    <a:lnT w="12700" cmpd="sng">
                      <a:noFill/>
                    </a:lnT>
                    <a:lnB w="12700" cap="flat" cmpd="sng" algn="ctr">
                      <a:solidFill>
                        <a:srgbClr val="4EB3CF"/>
                      </a:solidFill>
                      <a:prstDash val="solid"/>
                      <a:round/>
                      <a:headEnd type="none" w="med" len="med"/>
                      <a:tailEnd type="none" w="med" len="med"/>
                    </a:lnB>
                    <a:lnTlToBr w="12700" cmpd="sng">
                      <a:noFill/>
                      <a:prstDash val="solid"/>
                    </a:lnTlToBr>
                    <a:lnBlToTr w="12700" cmpd="sng">
                      <a:noFill/>
                      <a:prstDash val="solid"/>
                    </a:lnBlToTr>
                    <a:solidFill>
                      <a:srgbClr val="DCF0F5"/>
                    </a:solidFill>
                  </a:tcPr>
                </a:tc>
                <a:tc>
                  <a:txBody>
                    <a:bodyPr/>
                    <a:lstStyle/>
                    <a:p>
                      <a:endParaRPr lang="zh-CN" altLang="en-US" sz="2800" dirty="0"/>
                    </a:p>
                  </a:txBody>
                  <a:tcPr>
                    <a:lnL w="12700" cmpd="sng">
                      <a:noFill/>
                    </a:lnL>
                    <a:lnR w="12700" cmpd="sng">
                      <a:noFill/>
                    </a:lnR>
                    <a:lnT w="12700" cmpd="sng">
                      <a:noFill/>
                    </a:lnT>
                    <a:lnB w="12700" cap="flat" cmpd="sng" algn="ctr">
                      <a:solidFill>
                        <a:srgbClr val="4EB3CF"/>
                      </a:solidFill>
                      <a:prstDash val="solid"/>
                      <a:round/>
                      <a:headEnd type="none" w="med" len="med"/>
                      <a:tailEnd type="none" w="med" len="med"/>
                    </a:lnB>
                    <a:lnTlToBr w="12700" cmpd="sng">
                      <a:noFill/>
                      <a:prstDash val="solid"/>
                    </a:lnTlToBr>
                    <a:lnBlToTr w="12700" cmpd="sng">
                      <a:noFill/>
                      <a:prstDash val="solid"/>
                    </a:lnBlToTr>
                    <a:solidFill>
                      <a:srgbClr val="DCF0F5"/>
                    </a:solidFill>
                  </a:tcPr>
                </a:tc>
                <a:tc>
                  <a:txBody>
                    <a:bodyPr/>
                    <a:lstStyle/>
                    <a:p>
                      <a:r>
                        <a:rPr lang="en-US" altLang="zh-CN" sz="2800" b="1" dirty="0">
                          <a:solidFill>
                            <a:schemeClr val="accent6">
                              <a:lumMod val="50000"/>
                            </a:schemeClr>
                          </a:solidFill>
                        </a:rPr>
                        <a:t>e. </a:t>
                      </a:r>
                      <a:r>
                        <a:rPr lang="en-US" altLang="zh-CN" sz="2800" dirty="0"/>
                        <a:t>establish</a:t>
                      </a:r>
                      <a:endParaRPr lang="zh-CN" altLang="en-US" sz="2800" dirty="0"/>
                    </a:p>
                  </a:txBody>
                  <a:tcPr>
                    <a:lnL w="12700" cmpd="sng">
                      <a:noFill/>
                    </a:lnL>
                    <a:lnR w="12700" cap="flat" cmpd="sng" algn="ctr">
                      <a:solidFill>
                        <a:srgbClr val="4EB3CF"/>
                      </a:solidFill>
                      <a:prstDash val="solid"/>
                      <a:round/>
                      <a:headEnd type="none" w="med" len="med"/>
                      <a:tailEnd type="none" w="med" len="med"/>
                    </a:lnR>
                    <a:lnT w="12700" cmpd="sng">
                      <a:noFill/>
                    </a:lnT>
                    <a:lnB w="12700" cap="flat" cmpd="sng" algn="ctr">
                      <a:solidFill>
                        <a:srgbClr val="4EB3CF"/>
                      </a:solidFill>
                      <a:prstDash val="solid"/>
                      <a:round/>
                      <a:headEnd type="none" w="med" len="med"/>
                      <a:tailEnd type="none" w="med" len="med"/>
                    </a:lnB>
                    <a:lnTlToBr w="12700" cmpd="sng">
                      <a:noFill/>
                      <a:prstDash val="solid"/>
                    </a:lnTlToBr>
                    <a:lnBlToTr w="12700" cmpd="sng">
                      <a:noFill/>
                      <a:prstDash val="solid"/>
                    </a:lnBlToTr>
                    <a:solidFill>
                      <a:srgbClr val="DCF0F5"/>
                    </a:solidFill>
                  </a:tcPr>
                </a:tc>
                <a:extLst>
                  <a:ext uri="{0D108BD9-81ED-4DB2-BD59-A6C34878D82A}">
                    <a16:rowId xmlns:a16="http://schemas.microsoft.com/office/drawing/2014/main" val="10004"/>
                  </a:ext>
                </a:extLst>
              </a:tr>
            </a:tbl>
          </a:graphicData>
        </a:graphic>
      </p:graphicFrame>
      <p:cxnSp>
        <p:nvCxnSpPr>
          <p:cNvPr id="13" name="直接连接符 12"/>
          <p:cNvCxnSpPr/>
          <p:nvPr/>
        </p:nvCxnSpPr>
        <p:spPr>
          <a:xfrm>
            <a:off x="4478082" y="2957357"/>
            <a:ext cx="2838440" cy="1318098"/>
          </a:xfrm>
          <a:prstGeom prst="line">
            <a:avLst/>
          </a:prstGeom>
          <a:ln>
            <a:solidFill>
              <a:schemeClr val="bg2">
                <a:lumMod val="50000"/>
              </a:schemeClr>
            </a:solidFill>
          </a:ln>
        </p:spPr>
        <p:style>
          <a:lnRef idx="3">
            <a:schemeClr val="accent3"/>
          </a:lnRef>
          <a:fillRef idx="0">
            <a:schemeClr val="accent3"/>
          </a:fillRef>
          <a:effectRef idx="2">
            <a:schemeClr val="accent3"/>
          </a:effectRef>
          <a:fontRef idx="minor">
            <a:schemeClr val="tx1"/>
          </a:fontRef>
        </p:style>
      </p:cxnSp>
      <p:cxnSp>
        <p:nvCxnSpPr>
          <p:cNvPr id="14" name="直接连接符 13"/>
          <p:cNvCxnSpPr/>
          <p:nvPr/>
        </p:nvCxnSpPr>
        <p:spPr>
          <a:xfrm>
            <a:off x="3954197" y="3616406"/>
            <a:ext cx="3390900" cy="0"/>
          </a:xfrm>
          <a:prstGeom prst="line">
            <a:avLst/>
          </a:prstGeom>
          <a:ln>
            <a:solidFill>
              <a:schemeClr val="bg2">
                <a:lumMod val="50000"/>
              </a:schemeClr>
            </a:solidFill>
          </a:ln>
        </p:spPr>
        <p:style>
          <a:lnRef idx="3">
            <a:schemeClr val="accent3"/>
          </a:lnRef>
          <a:fillRef idx="0">
            <a:schemeClr val="accent3"/>
          </a:fillRef>
          <a:effectRef idx="2">
            <a:schemeClr val="accent3"/>
          </a:effectRef>
          <a:fontRef idx="minor">
            <a:schemeClr val="tx1"/>
          </a:fontRef>
        </p:style>
      </p:cxnSp>
      <p:cxnSp>
        <p:nvCxnSpPr>
          <p:cNvPr id="15" name="直接连接符 14"/>
          <p:cNvCxnSpPr/>
          <p:nvPr/>
        </p:nvCxnSpPr>
        <p:spPr>
          <a:xfrm flipV="1">
            <a:off x="4166428" y="2957357"/>
            <a:ext cx="3050347" cy="1384773"/>
          </a:xfrm>
          <a:prstGeom prst="line">
            <a:avLst/>
          </a:prstGeom>
          <a:ln>
            <a:solidFill>
              <a:schemeClr val="bg2">
                <a:lumMod val="50000"/>
              </a:schemeClr>
            </a:solidFill>
          </a:ln>
        </p:spPr>
        <p:style>
          <a:lnRef idx="3">
            <a:schemeClr val="accent3"/>
          </a:lnRef>
          <a:fillRef idx="0">
            <a:schemeClr val="accent3"/>
          </a:fillRef>
          <a:effectRef idx="2">
            <a:schemeClr val="accent3"/>
          </a:effectRef>
          <a:fontRef idx="minor">
            <a:schemeClr val="tx1"/>
          </a:fontRef>
        </p:style>
      </p:cxnSp>
      <p:cxnSp>
        <p:nvCxnSpPr>
          <p:cNvPr id="28" name="直接连接符 27"/>
          <p:cNvCxnSpPr/>
          <p:nvPr/>
        </p:nvCxnSpPr>
        <p:spPr>
          <a:xfrm>
            <a:off x="3835400" y="5151755"/>
            <a:ext cx="3381375" cy="660172"/>
          </a:xfrm>
          <a:prstGeom prst="line">
            <a:avLst/>
          </a:prstGeom>
          <a:ln>
            <a:solidFill>
              <a:schemeClr val="bg2">
                <a:lumMod val="50000"/>
              </a:schemeClr>
            </a:solidFill>
          </a:ln>
        </p:spPr>
        <p:style>
          <a:lnRef idx="3">
            <a:schemeClr val="accent3"/>
          </a:lnRef>
          <a:fillRef idx="0">
            <a:schemeClr val="accent3"/>
          </a:fillRef>
          <a:effectRef idx="2">
            <a:schemeClr val="accent3"/>
          </a:effectRef>
          <a:fontRef idx="minor">
            <a:schemeClr val="tx1"/>
          </a:fontRef>
        </p:style>
      </p:cxnSp>
      <p:cxnSp>
        <p:nvCxnSpPr>
          <p:cNvPr id="31" name="直接连接符 30"/>
          <p:cNvCxnSpPr/>
          <p:nvPr/>
        </p:nvCxnSpPr>
        <p:spPr>
          <a:xfrm flipV="1">
            <a:off x="4525979" y="5199111"/>
            <a:ext cx="2742646" cy="664741"/>
          </a:xfrm>
          <a:prstGeom prst="line">
            <a:avLst/>
          </a:prstGeom>
          <a:ln>
            <a:solidFill>
              <a:schemeClr val="bg2">
                <a:lumMod val="50000"/>
              </a:schemeClr>
            </a:solidFill>
          </a:ln>
        </p:spPr>
        <p:style>
          <a:lnRef idx="3">
            <a:schemeClr val="accent3"/>
          </a:lnRef>
          <a:fillRef idx="0">
            <a:schemeClr val="accent3"/>
          </a:fillRef>
          <a:effectRef idx="2">
            <a:schemeClr val="accent3"/>
          </a:effectRef>
          <a:fontRef idx="minor">
            <a:schemeClr val="tx1"/>
          </a:fontRef>
        </p:style>
      </p:cxn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randombar(horizontal)">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706755" y="1680210"/>
            <a:ext cx="10699115" cy="1501775"/>
          </a:xfrm>
          <a:prstGeom prst="rect">
            <a:avLst/>
          </a:prstGeom>
          <a:noFill/>
        </p:spPr>
        <p:txBody>
          <a:bodyPr wrap="square">
            <a:spAutoFit/>
          </a:bodyPr>
          <a:lstStyle/>
          <a:p>
            <a:pPr algn="ctr">
              <a:lnSpc>
                <a:spcPts val="2000"/>
              </a:lnSpc>
            </a:pPr>
            <a:endParaRPr lang="en-US" altLang="zh-CN" sz="1800" kern="100" dirty="0">
              <a:effectLst/>
              <a:latin typeface="Times New Roman" panose="02020603050405020304" pitchFamily="18" charset="0"/>
              <a:ea typeface="宋体" panose="02010600030101010101" pitchFamily="2" charset="-122"/>
            </a:endParaRPr>
          </a:p>
          <a:p>
            <a:pPr algn="ctr" fontAlgn="auto">
              <a:lnSpc>
                <a:spcPts val="3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prefix “un-” </a:t>
            </a:r>
          </a:p>
          <a:p>
            <a:pPr fontAlgn="auto">
              <a:lnSpc>
                <a:spcPts val="3000"/>
              </a:lnSpc>
            </a:pPr>
            <a:r>
              <a:rPr lang="en-US" altLang="zh-CN" sz="2400" i="1" dirty="0">
                <a:solidFill>
                  <a:srgbClr val="0070C0"/>
                </a:solidFill>
              </a:rPr>
              <a:t>Write out the antonyms of the following adjectives, and try to summarize the </a:t>
            </a:r>
          </a:p>
          <a:p>
            <a:pPr fontAlgn="auto">
              <a:lnSpc>
                <a:spcPts val="3000"/>
              </a:lnSpc>
            </a:pPr>
            <a:r>
              <a:rPr lang="en-US" altLang="zh-CN" sz="2400" i="1" dirty="0">
                <a:solidFill>
                  <a:srgbClr val="0070C0"/>
                </a:solidFill>
              </a:rPr>
              <a:t>rules of prefix “un-”.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848359" y="1605076"/>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graphicFrame>
        <p:nvGraphicFramePr>
          <p:cNvPr id="11" name="表格 11"/>
          <p:cNvGraphicFramePr>
            <a:graphicFrameLocks noGrp="1"/>
          </p:cNvGraphicFramePr>
          <p:nvPr/>
        </p:nvGraphicFramePr>
        <p:xfrm>
          <a:off x="1610812" y="3295650"/>
          <a:ext cx="9022898" cy="2838450"/>
        </p:xfrm>
        <a:graphic>
          <a:graphicData uri="http://schemas.openxmlformats.org/drawingml/2006/table">
            <a:tbl>
              <a:tblPr firstRow="1" bandRow="1">
                <a:tableStyleId>{C4B1156A-380E-4F78-BDF5-A606A8083BF9}</a:tableStyleId>
              </a:tblPr>
              <a:tblGrid>
                <a:gridCol w="2273074">
                  <a:extLst>
                    <a:ext uri="{9D8B030D-6E8A-4147-A177-3AD203B41FA5}">
                      <a16:colId xmlns:a16="http://schemas.microsoft.com/office/drawing/2014/main" val="20000"/>
                    </a:ext>
                  </a:extLst>
                </a:gridCol>
                <a:gridCol w="2273074">
                  <a:extLst>
                    <a:ext uri="{9D8B030D-6E8A-4147-A177-3AD203B41FA5}">
                      <a16:colId xmlns:a16="http://schemas.microsoft.com/office/drawing/2014/main" val="20001"/>
                    </a:ext>
                  </a:extLst>
                </a:gridCol>
                <a:gridCol w="2273074">
                  <a:extLst>
                    <a:ext uri="{9D8B030D-6E8A-4147-A177-3AD203B41FA5}">
                      <a16:colId xmlns:a16="http://schemas.microsoft.com/office/drawing/2014/main" val="20002"/>
                    </a:ext>
                  </a:extLst>
                </a:gridCol>
                <a:gridCol w="2203676">
                  <a:extLst>
                    <a:ext uri="{9D8B030D-6E8A-4147-A177-3AD203B41FA5}">
                      <a16:colId xmlns:a16="http://schemas.microsoft.com/office/drawing/2014/main" val="20003"/>
                    </a:ext>
                  </a:extLst>
                </a:gridCol>
              </a:tblGrid>
              <a:tr h="567690">
                <a:tc>
                  <a:txBody>
                    <a:bodyPr/>
                    <a:lstStyle/>
                    <a:p>
                      <a:r>
                        <a:rPr lang="en-US" altLang="zh-CN" sz="2400" b="1" dirty="0">
                          <a:solidFill>
                            <a:schemeClr val="accent2">
                              <a:lumMod val="75000"/>
                            </a:schemeClr>
                          </a:solidFill>
                        </a:rPr>
                        <a:t>1. </a:t>
                      </a:r>
                      <a:r>
                        <a:rPr lang="en-US" altLang="zh-CN" sz="2400" b="0" dirty="0"/>
                        <a:t>acceptable</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r>
                        <a:rPr lang="en-US" altLang="zh-CN" sz="2400" b="1" kern="1200" dirty="0">
                          <a:solidFill>
                            <a:schemeClr val="accent2">
                              <a:lumMod val="75000"/>
                            </a:schemeClr>
                          </a:solidFill>
                          <a:latin typeface="+mn-lt"/>
                          <a:ea typeface="+mn-ea"/>
                          <a:cs typeface="+mn-cs"/>
                        </a:rPr>
                        <a:t>2. </a:t>
                      </a:r>
                      <a:r>
                        <a:rPr lang="en-US" altLang="zh-CN" sz="2400" b="0" dirty="0"/>
                        <a:t>employed</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0"/>
                  </a:ext>
                </a:extLst>
              </a:tr>
              <a:tr h="567690">
                <a:tc>
                  <a:txBody>
                    <a:bodyPr/>
                    <a:lstStyle/>
                    <a:p>
                      <a:r>
                        <a:rPr lang="en-US" altLang="zh-CN" sz="2400" b="1" dirty="0">
                          <a:solidFill>
                            <a:schemeClr val="accent2">
                              <a:lumMod val="75000"/>
                            </a:schemeClr>
                          </a:solidFill>
                        </a:rPr>
                        <a:t>3. </a:t>
                      </a:r>
                      <a:r>
                        <a:rPr lang="en-US" altLang="zh-CN" sz="2400" dirty="0"/>
                        <a:t>happy</a:t>
                      </a:r>
                      <a:endParaRPr lang="zh-CN" altLang="en-US" sz="240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r>
                        <a:rPr lang="en-US" altLang="zh-CN" sz="2400" b="1" kern="1200" dirty="0">
                          <a:solidFill>
                            <a:schemeClr val="accent2">
                              <a:lumMod val="75000"/>
                            </a:schemeClr>
                          </a:solidFill>
                          <a:latin typeface="+mn-lt"/>
                          <a:ea typeface="+mn-ea"/>
                          <a:cs typeface="+mn-cs"/>
                        </a:rPr>
                        <a:t>4. </a:t>
                      </a:r>
                      <a:r>
                        <a:rPr lang="en-US" altLang="zh-CN" sz="2400" dirty="0"/>
                        <a:t>adequate</a:t>
                      </a:r>
                      <a:endParaRPr lang="zh-CN" altLang="en-US" sz="240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1"/>
                  </a:ext>
                </a:extLst>
              </a:tr>
              <a:tr h="567690">
                <a:tc>
                  <a:txBody>
                    <a:bodyPr/>
                    <a:lstStyle/>
                    <a:p>
                      <a:r>
                        <a:rPr lang="en-US" altLang="zh-CN" sz="2400" b="1" kern="1200" dirty="0">
                          <a:solidFill>
                            <a:schemeClr val="accent2">
                              <a:lumMod val="75000"/>
                            </a:schemeClr>
                          </a:solidFill>
                          <a:latin typeface="+mn-lt"/>
                          <a:ea typeface="+mn-ea"/>
                          <a:cs typeface="+mn-cs"/>
                        </a:rPr>
                        <a:t>5. </a:t>
                      </a:r>
                      <a:r>
                        <a:rPr lang="en-US" altLang="zh-CN" sz="2400" dirty="0"/>
                        <a:t>healthy</a:t>
                      </a:r>
                      <a:endParaRPr lang="zh-CN" altLang="en-US" sz="240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r>
                        <a:rPr lang="en-US" altLang="zh-CN" sz="2400" b="1" kern="1200" dirty="0">
                          <a:solidFill>
                            <a:schemeClr val="accent2">
                              <a:lumMod val="75000"/>
                            </a:schemeClr>
                          </a:solidFill>
                          <a:latin typeface="+mn-lt"/>
                          <a:ea typeface="+mn-ea"/>
                          <a:cs typeface="+mn-cs"/>
                        </a:rPr>
                        <a:t>6. </a:t>
                      </a:r>
                      <a:r>
                        <a:rPr lang="en-US" altLang="zh-CN" sz="2400" dirty="0"/>
                        <a:t>comfortable</a:t>
                      </a:r>
                      <a:endParaRPr lang="zh-CN" altLang="en-US" sz="240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2"/>
                  </a:ext>
                </a:extLst>
              </a:tr>
              <a:tr h="567690">
                <a:tc>
                  <a:txBody>
                    <a:bodyPr/>
                    <a:lstStyle/>
                    <a:p>
                      <a:r>
                        <a:rPr lang="en-US" altLang="zh-CN" sz="2400" b="1" dirty="0">
                          <a:solidFill>
                            <a:schemeClr val="accent2">
                              <a:lumMod val="75000"/>
                            </a:schemeClr>
                          </a:solidFill>
                        </a:rPr>
                        <a:t>7. </a:t>
                      </a:r>
                      <a:r>
                        <a:rPr lang="en-US" altLang="zh-CN" sz="2400" dirty="0"/>
                        <a:t>ugly</a:t>
                      </a:r>
                      <a:endParaRPr lang="zh-CN" altLang="en-US" sz="240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r>
                        <a:rPr lang="en-US" altLang="zh-CN" sz="2400" b="1" kern="1200" dirty="0">
                          <a:solidFill>
                            <a:schemeClr val="accent2">
                              <a:lumMod val="75000"/>
                            </a:schemeClr>
                          </a:solidFill>
                          <a:latin typeface="+mn-lt"/>
                          <a:ea typeface="+mn-ea"/>
                          <a:cs typeface="+mn-cs"/>
                        </a:rPr>
                        <a:t>8. </a:t>
                      </a:r>
                      <a:r>
                        <a:rPr lang="en-US" altLang="zh-CN" sz="2400" dirty="0"/>
                        <a:t>foolish</a:t>
                      </a:r>
                      <a:endParaRPr lang="zh-CN" altLang="en-US" sz="240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3"/>
                  </a:ext>
                </a:extLst>
              </a:tr>
              <a:tr h="567690">
                <a:tc>
                  <a:txBody>
                    <a:bodyPr/>
                    <a:lstStyle/>
                    <a:p>
                      <a:r>
                        <a:rPr lang="en-US" altLang="zh-CN" sz="2400" b="1" kern="1200" dirty="0">
                          <a:solidFill>
                            <a:schemeClr val="accent2">
                              <a:lumMod val="75000"/>
                            </a:schemeClr>
                          </a:solidFill>
                          <a:latin typeface="+mn-lt"/>
                          <a:ea typeface="+mn-ea"/>
                          <a:cs typeface="+mn-cs"/>
                        </a:rPr>
                        <a:t>9. </a:t>
                      </a:r>
                      <a:r>
                        <a:rPr lang="en-US" altLang="zh-CN" sz="2400" dirty="0"/>
                        <a:t>complicated</a:t>
                      </a:r>
                      <a:endParaRPr lang="zh-CN" altLang="en-US" sz="240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r>
                        <a:rPr lang="en-US" altLang="zh-CN" sz="2400" b="1" kern="1200" dirty="0">
                          <a:solidFill>
                            <a:schemeClr val="accent2">
                              <a:lumMod val="75000"/>
                            </a:schemeClr>
                          </a:solidFill>
                          <a:latin typeface="+mn-lt"/>
                          <a:ea typeface="+mn-ea"/>
                          <a:cs typeface="+mn-cs"/>
                        </a:rPr>
                        <a:t>10. </a:t>
                      </a:r>
                      <a:r>
                        <a:rPr lang="en-US" altLang="zh-CN" sz="2400" dirty="0"/>
                        <a:t>possible</a:t>
                      </a:r>
                      <a:endParaRPr lang="zh-CN" altLang="en-US" sz="240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400" b="0" dirty="0"/>
                        <a:t>____________</a:t>
                      </a:r>
                      <a:endParaRPr lang="zh-CN" altLang="en-US" sz="2400" b="0" dirty="0"/>
                    </a:p>
                  </a:txBody>
                  <a:tcP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0004"/>
                  </a:ext>
                </a:extLst>
              </a:tr>
            </a:tbl>
          </a:graphicData>
        </a:graphic>
      </p:graphicFrame>
      <p:sp>
        <p:nvSpPr>
          <p:cNvPr id="12" name="文本框 11"/>
          <p:cNvSpPr txBox="1"/>
          <p:nvPr/>
        </p:nvSpPr>
        <p:spPr>
          <a:xfrm>
            <a:off x="3937645" y="3230804"/>
            <a:ext cx="1990725"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unacceptable</a:t>
            </a:r>
            <a:endParaRPr lang="zh-CN" altLang="en-US" sz="2400" dirty="0">
              <a:solidFill>
                <a:srgbClr val="C00000"/>
              </a:solidFill>
              <a:effectLst/>
              <a:ea typeface="宋体" panose="02010600030101010101" pitchFamily="2" charset="-122"/>
            </a:endParaRPr>
          </a:p>
        </p:txBody>
      </p:sp>
      <p:sp>
        <p:nvSpPr>
          <p:cNvPr id="10" name="文本框 9"/>
          <p:cNvSpPr txBox="1"/>
          <p:nvPr/>
        </p:nvSpPr>
        <p:spPr>
          <a:xfrm>
            <a:off x="8536199" y="4366384"/>
            <a:ext cx="2097511"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uncomfortable</a:t>
            </a:r>
            <a:endParaRPr lang="zh-CN" altLang="en-US" sz="2400" dirty="0">
              <a:solidFill>
                <a:srgbClr val="C00000"/>
              </a:solidFill>
              <a:effectLst/>
              <a:ea typeface="宋体" panose="02010600030101010101" pitchFamily="2" charset="-122"/>
            </a:endParaRPr>
          </a:p>
        </p:txBody>
      </p:sp>
      <p:sp>
        <p:nvSpPr>
          <p:cNvPr id="17" name="文本框 16"/>
          <p:cNvSpPr txBox="1"/>
          <p:nvPr/>
        </p:nvSpPr>
        <p:spPr>
          <a:xfrm>
            <a:off x="8536200" y="3839873"/>
            <a:ext cx="1990725"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inadequate</a:t>
            </a:r>
            <a:endParaRPr lang="zh-CN" altLang="en-US" sz="2400" dirty="0">
              <a:solidFill>
                <a:srgbClr val="C00000"/>
              </a:solidFill>
              <a:effectLst/>
              <a:ea typeface="宋体" panose="02010600030101010101" pitchFamily="2" charset="-122"/>
            </a:endParaRPr>
          </a:p>
        </p:txBody>
      </p:sp>
      <p:sp>
        <p:nvSpPr>
          <p:cNvPr id="18" name="文本框 17"/>
          <p:cNvSpPr txBox="1"/>
          <p:nvPr/>
        </p:nvSpPr>
        <p:spPr>
          <a:xfrm>
            <a:off x="8536201" y="3269372"/>
            <a:ext cx="1990725"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unemployed</a:t>
            </a:r>
            <a:endParaRPr lang="zh-CN" altLang="en-US" sz="2400" dirty="0">
              <a:solidFill>
                <a:srgbClr val="C00000"/>
              </a:solidFill>
              <a:effectLst/>
              <a:ea typeface="宋体" panose="02010600030101010101" pitchFamily="2" charset="-122"/>
            </a:endParaRPr>
          </a:p>
        </p:txBody>
      </p:sp>
      <p:sp>
        <p:nvSpPr>
          <p:cNvPr id="19" name="文本框 18"/>
          <p:cNvSpPr txBox="1"/>
          <p:nvPr/>
        </p:nvSpPr>
        <p:spPr>
          <a:xfrm>
            <a:off x="8536198" y="5507131"/>
            <a:ext cx="1990725"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impossible</a:t>
            </a:r>
            <a:endParaRPr lang="zh-CN" altLang="en-US" sz="2400" dirty="0">
              <a:solidFill>
                <a:srgbClr val="C00000"/>
              </a:solidFill>
              <a:effectLst/>
              <a:ea typeface="宋体" panose="02010600030101010101" pitchFamily="2" charset="-122"/>
            </a:endParaRPr>
          </a:p>
        </p:txBody>
      </p:sp>
      <p:sp>
        <p:nvSpPr>
          <p:cNvPr id="20" name="文本框 19"/>
          <p:cNvSpPr txBox="1"/>
          <p:nvPr/>
        </p:nvSpPr>
        <p:spPr>
          <a:xfrm>
            <a:off x="8536199" y="4924137"/>
            <a:ext cx="1990725" cy="461665"/>
          </a:xfrm>
          <a:prstGeom prst="rect">
            <a:avLst/>
          </a:prstGeom>
          <a:noFill/>
        </p:spPr>
        <p:txBody>
          <a:bodyPr wrap="square" rtlCol="0">
            <a:spAutoFit/>
          </a:bodyPr>
          <a:lstStyle/>
          <a:p>
            <a:pPr algn="l"/>
            <a:r>
              <a:rPr lang="en-US" altLang="zh-CN" sz="2400" dirty="0">
                <a:solidFill>
                  <a:srgbClr val="C00000"/>
                </a:solidFill>
                <a:ea typeface="宋体" panose="02010600030101010101" pitchFamily="2" charset="-122"/>
              </a:rPr>
              <a:t>smart</a:t>
            </a:r>
            <a:endParaRPr lang="zh-CN" altLang="en-US" sz="2400" dirty="0">
              <a:solidFill>
                <a:srgbClr val="C00000"/>
              </a:solidFill>
              <a:effectLst/>
              <a:ea typeface="宋体" panose="02010600030101010101" pitchFamily="2" charset="-122"/>
            </a:endParaRPr>
          </a:p>
        </p:txBody>
      </p:sp>
      <p:sp>
        <p:nvSpPr>
          <p:cNvPr id="26" name="文本框 25"/>
          <p:cNvSpPr txBox="1"/>
          <p:nvPr/>
        </p:nvSpPr>
        <p:spPr>
          <a:xfrm>
            <a:off x="3932892" y="4938192"/>
            <a:ext cx="1990725" cy="461665"/>
          </a:xfrm>
          <a:prstGeom prst="rect">
            <a:avLst/>
          </a:prstGeom>
          <a:noFill/>
        </p:spPr>
        <p:txBody>
          <a:bodyPr wrap="square" rtlCol="0">
            <a:spAutoFit/>
          </a:bodyPr>
          <a:lstStyle/>
          <a:p>
            <a:pPr algn="l"/>
            <a:r>
              <a:rPr lang="en-US" altLang="zh-CN" sz="2400" dirty="0">
                <a:solidFill>
                  <a:srgbClr val="C00000"/>
                </a:solidFill>
                <a:ea typeface="宋体" panose="02010600030101010101" pitchFamily="2" charset="-122"/>
              </a:rPr>
              <a:t>beautiful</a:t>
            </a:r>
            <a:endParaRPr lang="zh-CN" altLang="en-US" sz="2400" dirty="0">
              <a:solidFill>
                <a:srgbClr val="C00000"/>
              </a:solidFill>
              <a:effectLst/>
              <a:ea typeface="宋体" panose="02010600030101010101" pitchFamily="2" charset="-122"/>
            </a:endParaRPr>
          </a:p>
        </p:txBody>
      </p:sp>
      <p:sp>
        <p:nvSpPr>
          <p:cNvPr id="29" name="文本框 28"/>
          <p:cNvSpPr txBox="1"/>
          <p:nvPr/>
        </p:nvSpPr>
        <p:spPr>
          <a:xfrm>
            <a:off x="3913567" y="5507131"/>
            <a:ext cx="2243393"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uncomplicated</a:t>
            </a:r>
            <a:endParaRPr lang="zh-CN" altLang="en-US" sz="2400" dirty="0">
              <a:solidFill>
                <a:srgbClr val="C00000"/>
              </a:solidFill>
              <a:effectLst/>
              <a:ea typeface="宋体" panose="02010600030101010101" pitchFamily="2" charset="-122"/>
            </a:endParaRPr>
          </a:p>
        </p:txBody>
      </p:sp>
      <p:sp>
        <p:nvSpPr>
          <p:cNvPr id="30" name="文本框 29"/>
          <p:cNvSpPr txBox="1"/>
          <p:nvPr/>
        </p:nvSpPr>
        <p:spPr>
          <a:xfrm>
            <a:off x="3913566" y="4376356"/>
            <a:ext cx="1990725"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unhealthy</a:t>
            </a:r>
            <a:endParaRPr lang="zh-CN" altLang="en-US" sz="2400" dirty="0">
              <a:solidFill>
                <a:srgbClr val="C00000"/>
              </a:solidFill>
              <a:effectLst/>
              <a:ea typeface="宋体" panose="02010600030101010101" pitchFamily="2" charset="-122"/>
            </a:endParaRPr>
          </a:p>
        </p:txBody>
      </p:sp>
      <p:sp>
        <p:nvSpPr>
          <p:cNvPr id="33" name="文本框 32"/>
          <p:cNvSpPr txBox="1"/>
          <p:nvPr/>
        </p:nvSpPr>
        <p:spPr>
          <a:xfrm>
            <a:off x="3932892" y="3811814"/>
            <a:ext cx="1990725"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unhappy</a:t>
            </a:r>
            <a:endParaRPr lang="zh-CN" altLang="en-US" sz="2400"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randombar(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randombar(horizontal)">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randombar(horizontal)">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randombar(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randombar(horizontal)">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randombar(horizontal)">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p:bldP spid="17" grpId="0"/>
      <p:bldP spid="18" grpId="0"/>
      <p:bldP spid="19" grpId="0"/>
      <p:bldP spid="20" grpId="0"/>
      <p:bldP spid="26" grpId="0"/>
      <p:bldP spid="29" grpId="0"/>
      <p:bldP spid="30" grpId="0"/>
      <p:bldP spid="3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090" y="2923970"/>
            <a:ext cx="5944560" cy="3373472"/>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4" name="文本框 3"/>
          <p:cNvSpPr txBox="1"/>
          <p:nvPr/>
        </p:nvSpPr>
        <p:spPr>
          <a:xfrm>
            <a:off x="753949" y="1465433"/>
            <a:ext cx="11712802" cy="603885"/>
          </a:xfrm>
          <a:prstGeom prst="rect">
            <a:avLst/>
          </a:prstGeom>
          <a:noFill/>
        </p:spPr>
        <p:txBody>
          <a:bodyPr wrap="square">
            <a:spAutoFit/>
          </a:bodyPr>
          <a:lstStyle/>
          <a:p>
            <a:pPr algn="ctr">
              <a:lnSpc>
                <a:spcPts val="2000"/>
              </a:lnSpc>
            </a:pP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endParaRPr lang="en-US" altLang="zh-CN" sz="1800" kern="100" dirty="0">
              <a:effectLst/>
              <a:latin typeface="Times New Roman" panose="02020603050405020304" pitchFamily="18" charset="0"/>
              <a:ea typeface="宋体" panose="02010600030101010101" pitchFamily="2" charset="-122"/>
            </a:endParaRPr>
          </a:p>
          <a:p>
            <a:pPr algn="ctr">
              <a:lnSpc>
                <a:spcPts val="2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prefix “un-” </a:t>
            </a:r>
            <a:endParaRPr 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7" name="文本框 6"/>
          <p:cNvSpPr txBox="1"/>
          <p:nvPr/>
        </p:nvSpPr>
        <p:spPr>
          <a:xfrm>
            <a:off x="681355" y="2127885"/>
            <a:ext cx="10749280" cy="860425"/>
          </a:xfrm>
          <a:prstGeom prst="rect">
            <a:avLst/>
          </a:prstGeom>
          <a:noFill/>
        </p:spPr>
        <p:txBody>
          <a:bodyPr wrap="square">
            <a:spAutoFit/>
          </a:bodyPr>
          <a:lstStyle/>
          <a:p>
            <a:pPr algn="just" fontAlgn="auto">
              <a:lnSpc>
                <a:spcPts val="3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Consult the dictionary and find the meanings of the following “un-” words, and then  generalize about the usage of the prefix “un-”.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8" name="文本框 7"/>
          <p:cNvSpPr txBox="1"/>
          <p:nvPr/>
        </p:nvSpPr>
        <p:spPr>
          <a:xfrm>
            <a:off x="753949" y="155935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14" name="文本框 13"/>
          <p:cNvSpPr txBox="1"/>
          <p:nvPr/>
        </p:nvSpPr>
        <p:spPr>
          <a:xfrm>
            <a:off x="6724650" y="3031204"/>
            <a:ext cx="5311769" cy="830997"/>
          </a:xfrm>
          <a:prstGeom prst="rect">
            <a:avLst/>
          </a:prstGeom>
          <a:noFill/>
        </p:spPr>
        <p:txBody>
          <a:bodyPr wrap="square" rtlCol="0">
            <a:spAutoFit/>
          </a:bodyPr>
          <a:lstStyle/>
          <a:p>
            <a:pPr algn="l"/>
            <a:r>
              <a:rPr lang="en-US" altLang="zh-CN" sz="2400" dirty="0">
                <a:solidFill>
                  <a:schemeClr val="accent1">
                    <a:lumMod val="50000"/>
                  </a:schemeClr>
                </a:solidFill>
                <a:effectLst/>
                <a:latin typeface="Times New Roman" panose="02020603050405020304" pitchFamily="18" charset="0"/>
                <a:ea typeface="宋体" panose="02010600030101010101" pitchFamily="2" charset="-122"/>
              </a:rPr>
              <a:t>denoting reversal of an action or state: uncover, untangle </a:t>
            </a:r>
            <a:endParaRPr lang="zh-CN" altLang="en-US" sz="2400" dirty="0">
              <a:solidFill>
                <a:schemeClr val="accent1">
                  <a:lumMod val="50000"/>
                </a:schemeClr>
              </a:solidFill>
              <a:effectLst/>
              <a:latin typeface="Times New Roman" panose="02020603050405020304" pitchFamily="18" charset="0"/>
              <a:ea typeface="宋体" panose="02010600030101010101" pitchFamily="2" charset="-122"/>
            </a:endParaRPr>
          </a:p>
        </p:txBody>
      </p:sp>
      <p:sp>
        <p:nvSpPr>
          <p:cNvPr id="15" name="文本框 14"/>
          <p:cNvSpPr txBox="1"/>
          <p:nvPr/>
        </p:nvSpPr>
        <p:spPr>
          <a:xfrm>
            <a:off x="6701575" y="3968841"/>
            <a:ext cx="5715961" cy="1200329"/>
          </a:xfrm>
          <a:prstGeom prst="rect">
            <a:avLst/>
          </a:prstGeom>
          <a:noFill/>
        </p:spPr>
        <p:txBody>
          <a:bodyPr wrap="square" rtlCol="0">
            <a:spAutoFit/>
          </a:bodyPr>
          <a:lstStyle/>
          <a:p>
            <a:pPr algn="l"/>
            <a:r>
              <a:rPr lang="en-US" altLang="zh-CN" sz="2400" dirty="0">
                <a:solidFill>
                  <a:schemeClr val="accent1">
                    <a:lumMod val="50000"/>
                  </a:schemeClr>
                </a:solidFill>
                <a:effectLst/>
                <a:latin typeface="Times New Roman" panose="02020603050405020304" pitchFamily="18" charset="0"/>
                <a:ea typeface="宋体" panose="02010600030101010101" pitchFamily="2" charset="-122"/>
              </a:rPr>
              <a:t>denoting removal from, release, or deprivation: unharness, unman, unthrone, unfriend </a:t>
            </a:r>
            <a:endParaRPr lang="zh-CN" altLang="en-US" sz="2400" dirty="0">
              <a:solidFill>
                <a:schemeClr val="accent1">
                  <a:lumMod val="50000"/>
                </a:schemeClr>
              </a:solidFill>
              <a:effectLst/>
              <a:latin typeface="Times New Roman" panose="02020603050405020304" pitchFamily="18" charset="0"/>
              <a:ea typeface="宋体" panose="02010600030101010101" pitchFamily="2" charset="-122"/>
            </a:endParaRPr>
          </a:p>
        </p:txBody>
      </p:sp>
      <p:sp>
        <p:nvSpPr>
          <p:cNvPr id="16" name="文本框 15"/>
          <p:cNvSpPr txBox="1"/>
          <p:nvPr/>
        </p:nvSpPr>
        <p:spPr>
          <a:xfrm>
            <a:off x="6724650" y="5400466"/>
            <a:ext cx="5311769" cy="461665"/>
          </a:xfrm>
          <a:prstGeom prst="rect">
            <a:avLst/>
          </a:prstGeom>
          <a:noFill/>
        </p:spPr>
        <p:txBody>
          <a:bodyPr wrap="square" rtlCol="0">
            <a:spAutoFit/>
          </a:bodyPr>
          <a:lstStyle/>
          <a:p>
            <a:pPr algn="l"/>
            <a:r>
              <a:rPr lang="en-US" altLang="zh-CN" sz="2400" dirty="0">
                <a:solidFill>
                  <a:schemeClr val="accent1">
                    <a:lumMod val="50000"/>
                  </a:schemeClr>
                </a:solidFill>
                <a:effectLst/>
                <a:latin typeface="Times New Roman" panose="02020603050405020304" pitchFamily="18" charset="0"/>
                <a:ea typeface="宋体" panose="02010600030101010101" pitchFamily="2" charset="-122"/>
              </a:rPr>
              <a:t>intensifier: unloose </a:t>
            </a:r>
            <a:endParaRPr lang="zh-CN" altLang="en-US" sz="2400" dirty="0">
              <a:solidFill>
                <a:schemeClr val="accent1">
                  <a:lumMod val="50000"/>
                </a:schemeClr>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681355" y="2045970"/>
            <a:ext cx="11179175" cy="3661410"/>
          </a:xfrm>
          <a:prstGeom prst="rect">
            <a:avLst/>
          </a:prstGeom>
          <a:noFill/>
        </p:spPr>
        <p:txBody>
          <a:bodyPr wrap="square">
            <a:spAutoFit/>
          </a:bodyPr>
          <a:lstStyle/>
          <a:p>
            <a:r>
              <a:rPr lang="en-US" altLang="zh-CN" sz="2400" b="1" dirty="0">
                <a:solidFill>
                  <a:srgbClr val="00B050"/>
                </a:solidFill>
                <a:latin typeface="Calibri" panose="020F0502020204030204" pitchFamily="34" charset="0"/>
                <a:cs typeface="Calibri" panose="020F0502020204030204" pitchFamily="34" charset="0"/>
              </a:rPr>
              <a:t>                                                           the “-ing” participle as adverbials </a:t>
            </a:r>
          </a:p>
          <a:p>
            <a:r>
              <a:rPr lang="en-US" altLang="zh-CN" sz="2400" i="1" dirty="0">
                <a:solidFill>
                  <a:srgbClr val="0070C0"/>
                </a:solidFill>
                <a:latin typeface="Calibri" panose="020F0502020204030204" pitchFamily="34" charset="0"/>
                <a:cs typeface="Calibri" panose="020F0502020204030204" pitchFamily="34" charset="0"/>
              </a:rPr>
              <a:t>Rewrite the following sentences by replacing the underlined parts with “-ing” participles.</a:t>
            </a:r>
          </a:p>
          <a:p>
            <a:endParaRPr lang="en-US" altLang="zh-CN" sz="2400" i="1" dirty="0">
              <a:solidFill>
                <a:srgbClr val="0070C0"/>
              </a:solidFill>
              <a:latin typeface="Calibri" panose="020F0502020204030204" pitchFamily="34" charset="0"/>
              <a:cs typeface="Calibri" panose="020F0502020204030204" pitchFamily="34" charset="0"/>
            </a:endParaRPr>
          </a:p>
          <a:p>
            <a:pPr>
              <a:lnSpc>
                <a:spcPts val="3200"/>
              </a:lnSpc>
            </a:pPr>
            <a:r>
              <a:rPr lang="en-US" altLang="zh-CN" sz="2400" dirty="0">
                <a:latin typeface="Calibri" panose="020F0502020204030204" pitchFamily="34" charset="0"/>
                <a:cs typeface="Calibri" panose="020F0502020204030204" pitchFamily="34" charset="0"/>
              </a:rPr>
              <a:t>1. </a:t>
            </a:r>
            <a:r>
              <a:rPr lang="en-US" altLang="zh-CN" sz="2400" dirty="0">
                <a:solidFill>
                  <a:srgbClr val="C00000"/>
                </a:solidFill>
                <a:latin typeface="Calibri" panose="020F0502020204030204" pitchFamily="34" charset="0"/>
                <a:cs typeface="Calibri" panose="020F0502020204030204" pitchFamily="34" charset="0"/>
              </a:rPr>
              <a:t>As he saw </a:t>
            </a:r>
            <a:r>
              <a:rPr lang="en-US" altLang="zh-CN" sz="2400" dirty="0">
                <a:latin typeface="Calibri" panose="020F0502020204030204" pitchFamily="34" charset="0"/>
                <a:cs typeface="Calibri" panose="020F0502020204030204" pitchFamily="34" charset="0"/>
              </a:rPr>
              <a:t>the policeman, the thief ran away. </a:t>
            </a:r>
          </a:p>
          <a:p>
            <a:pPr>
              <a:lnSpc>
                <a:spcPts val="3200"/>
              </a:lnSpc>
            </a:pPr>
            <a:endParaRPr lang="en-US" altLang="zh-CN" sz="2400" dirty="0">
              <a:latin typeface="Calibri" panose="020F0502020204030204" pitchFamily="34" charset="0"/>
              <a:cs typeface="Calibri" panose="020F0502020204030204" pitchFamily="34" charset="0"/>
            </a:endParaRPr>
          </a:p>
          <a:p>
            <a:pPr>
              <a:lnSpc>
                <a:spcPts val="3200"/>
              </a:lnSpc>
            </a:pPr>
            <a:r>
              <a:rPr lang="en-US" altLang="zh-CN" sz="2400" dirty="0">
                <a:latin typeface="Calibri" panose="020F0502020204030204" pitchFamily="34" charset="0"/>
                <a:cs typeface="Calibri" panose="020F0502020204030204" pitchFamily="34" charset="0"/>
              </a:rPr>
              <a:t>2. </a:t>
            </a:r>
            <a:r>
              <a:rPr lang="en-US" altLang="zh-CN" sz="2400" dirty="0">
                <a:solidFill>
                  <a:srgbClr val="C00000"/>
                </a:solidFill>
                <a:latin typeface="Calibri" panose="020F0502020204030204" pitchFamily="34" charset="0"/>
                <a:cs typeface="Calibri" panose="020F0502020204030204" pitchFamily="34" charset="0"/>
              </a:rPr>
              <a:t>Though he worked </a:t>
            </a:r>
            <a:r>
              <a:rPr lang="en-US" altLang="zh-CN" sz="2400" dirty="0">
                <a:latin typeface="Calibri" panose="020F0502020204030204" pitchFamily="34" charset="0"/>
                <a:cs typeface="Calibri" panose="020F0502020204030204" pitchFamily="34" charset="0"/>
              </a:rPr>
              <a:t>hard as he did, he was still unable to support the family. </a:t>
            </a:r>
          </a:p>
          <a:p>
            <a:pPr>
              <a:lnSpc>
                <a:spcPts val="3200"/>
              </a:lnSpc>
            </a:pPr>
            <a:endParaRPr lang="en-US" altLang="zh-CN" sz="2400" dirty="0">
              <a:latin typeface="Calibri" panose="020F0502020204030204" pitchFamily="34" charset="0"/>
              <a:cs typeface="Calibri" panose="020F0502020204030204" pitchFamily="34" charset="0"/>
            </a:endParaRPr>
          </a:p>
          <a:p>
            <a:pPr>
              <a:lnSpc>
                <a:spcPts val="3200"/>
              </a:lnSpc>
            </a:pPr>
            <a:r>
              <a:rPr lang="en-US" altLang="zh-CN" sz="2400" dirty="0">
                <a:latin typeface="Calibri" panose="020F0502020204030204" pitchFamily="34" charset="0"/>
                <a:cs typeface="Calibri" panose="020F0502020204030204" pitchFamily="34" charset="0"/>
              </a:rPr>
              <a:t>3. He stood up </a:t>
            </a:r>
            <a:r>
              <a:rPr lang="en-US" altLang="zh-CN" sz="2400" dirty="0">
                <a:solidFill>
                  <a:srgbClr val="C00000"/>
                </a:solidFill>
                <a:latin typeface="Calibri" panose="020F0502020204030204" pitchFamily="34" charset="0"/>
                <a:cs typeface="Calibri" panose="020F0502020204030204" pitchFamily="34" charset="0"/>
              </a:rPr>
              <a:t>and listened </a:t>
            </a:r>
            <a:r>
              <a:rPr lang="en-US" altLang="zh-CN" sz="2400" dirty="0">
                <a:latin typeface="Calibri" panose="020F0502020204030204" pitchFamily="34" charset="0"/>
                <a:cs typeface="Calibri" panose="020F0502020204030204" pitchFamily="34" charset="0"/>
              </a:rPr>
              <a:t>to her order. </a:t>
            </a:r>
            <a:endParaRPr lang="zh-CN" altLang="zh-CN" sz="2400" dirty="0">
              <a:latin typeface="Calibri" panose="020F0502020204030204" pitchFamily="34" charset="0"/>
              <a:cs typeface="Calibri" panose="020F0502020204030204" pitchFamily="34" charset="0"/>
            </a:endParaRPr>
          </a:p>
          <a:p>
            <a:pPr algn="l">
              <a:lnSpc>
                <a:spcPts val="32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681604" y="1614638"/>
            <a:ext cx="1251858"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11" name="文本框 10"/>
          <p:cNvSpPr txBox="1"/>
          <p:nvPr/>
        </p:nvSpPr>
        <p:spPr>
          <a:xfrm>
            <a:off x="957803" y="3539266"/>
            <a:ext cx="5695950"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Seeing the policeman, the thief ran away. </a:t>
            </a:r>
            <a:endParaRPr lang="zh-CN" altLang="en-US" sz="2400" dirty="0">
              <a:solidFill>
                <a:srgbClr val="C00000"/>
              </a:solidFill>
              <a:effectLst/>
              <a:ea typeface="宋体" panose="02010600030101010101" pitchFamily="2" charset="-122"/>
            </a:endParaRPr>
          </a:p>
        </p:txBody>
      </p:sp>
      <p:sp>
        <p:nvSpPr>
          <p:cNvPr id="12" name="文本框 11"/>
          <p:cNvSpPr txBox="1"/>
          <p:nvPr/>
        </p:nvSpPr>
        <p:spPr>
          <a:xfrm>
            <a:off x="957804" y="4388417"/>
            <a:ext cx="9496425"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Working hard as he did, he was still unable to support the family. </a:t>
            </a:r>
            <a:endParaRPr lang="zh-CN" altLang="en-US" sz="2400" dirty="0">
              <a:solidFill>
                <a:srgbClr val="C00000"/>
              </a:solidFill>
              <a:effectLst/>
              <a:ea typeface="宋体" panose="02010600030101010101" pitchFamily="2" charset="-122"/>
            </a:endParaRPr>
          </a:p>
        </p:txBody>
      </p:sp>
      <p:sp>
        <p:nvSpPr>
          <p:cNvPr id="10" name="文本框 9"/>
          <p:cNvSpPr txBox="1"/>
          <p:nvPr/>
        </p:nvSpPr>
        <p:spPr>
          <a:xfrm>
            <a:off x="957804" y="5185269"/>
            <a:ext cx="9496425"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He stood up, listening to her order.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681355" y="2045970"/>
            <a:ext cx="11065510" cy="2840990"/>
          </a:xfrm>
          <a:prstGeom prst="rect">
            <a:avLst/>
          </a:prstGeom>
          <a:noFill/>
        </p:spPr>
        <p:txBody>
          <a:bodyPr wrap="square">
            <a:spAutoFit/>
          </a:bodyPr>
          <a:lstStyle/>
          <a:p>
            <a:r>
              <a:rPr lang="en-US" altLang="zh-CN" sz="2400" b="1" dirty="0">
                <a:solidFill>
                  <a:srgbClr val="00B050"/>
                </a:solidFill>
                <a:latin typeface="Calibri" panose="020F0502020204030204" pitchFamily="34" charset="0"/>
                <a:cs typeface="Calibri" panose="020F0502020204030204" pitchFamily="34" charset="0"/>
              </a:rPr>
              <a:t>                                                           the “-ing” participle as adverbials </a:t>
            </a:r>
          </a:p>
          <a:p>
            <a:r>
              <a:rPr lang="en-US" altLang="zh-CN" sz="2400" i="1" dirty="0">
                <a:solidFill>
                  <a:srgbClr val="0070C0"/>
                </a:solidFill>
                <a:latin typeface="Calibri" panose="020F0502020204030204" pitchFamily="34" charset="0"/>
                <a:cs typeface="Calibri" panose="020F0502020204030204" pitchFamily="34" charset="0"/>
              </a:rPr>
              <a:t>Rewrite the following sentences by replacing the underlined parts with “-ing” participles.</a:t>
            </a:r>
          </a:p>
          <a:p>
            <a:endParaRPr lang="en-US" altLang="zh-CN" sz="2400" i="1" dirty="0">
              <a:solidFill>
                <a:srgbClr val="0070C0"/>
              </a:solidFill>
              <a:latin typeface="Calibri" panose="020F0502020204030204" pitchFamily="34" charset="0"/>
              <a:cs typeface="Calibri" panose="020F0502020204030204" pitchFamily="34" charset="0"/>
            </a:endParaRPr>
          </a:p>
          <a:p>
            <a:pPr>
              <a:lnSpc>
                <a:spcPts val="3200"/>
              </a:lnSpc>
            </a:pPr>
            <a:r>
              <a:rPr lang="en-US" altLang="zh-CN" sz="2400" dirty="0">
                <a:latin typeface="Calibri" panose="020F0502020204030204" pitchFamily="34" charset="0"/>
                <a:cs typeface="Calibri" panose="020F0502020204030204" pitchFamily="34" charset="0"/>
              </a:rPr>
              <a:t>4. Don’t take up another person’s time </a:t>
            </a:r>
            <a:r>
              <a:rPr lang="en-US" altLang="zh-CN" sz="2400" dirty="0">
                <a:solidFill>
                  <a:srgbClr val="C00000"/>
                </a:solidFill>
                <a:latin typeface="Calibri" panose="020F0502020204030204" pitchFamily="34" charset="0"/>
                <a:cs typeface="Calibri" panose="020F0502020204030204" pitchFamily="34" charset="0"/>
              </a:rPr>
              <a:t>in order to </a:t>
            </a:r>
            <a:r>
              <a:rPr lang="en-US" altLang="zh-CN" sz="2400" dirty="0">
                <a:latin typeface="Calibri" panose="020F0502020204030204" pitchFamily="34" charset="0"/>
                <a:cs typeface="Calibri" panose="020F0502020204030204" pitchFamily="34" charset="0"/>
              </a:rPr>
              <a:t>talk about the smartness of your children. </a:t>
            </a:r>
          </a:p>
          <a:p>
            <a:pPr>
              <a:lnSpc>
                <a:spcPts val="32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nSpc>
                <a:spcPts val="3200"/>
              </a:lnSpc>
            </a:pPr>
            <a:r>
              <a:rPr lang="en-US" altLang="zh-CN" sz="2400" dirty="0">
                <a:latin typeface="Calibri" panose="020F0502020204030204" pitchFamily="34" charset="0"/>
                <a:cs typeface="Calibri" panose="020F0502020204030204" pitchFamily="34" charset="0"/>
              </a:rPr>
              <a:t>5. You look very funny </a:t>
            </a:r>
            <a:r>
              <a:rPr lang="en-US" altLang="zh-CN" sz="2400" dirty="0">
                <a:solidFill>
                  <a:srgbClr val="C00000"/>
                </a:solidFill>
                <a:latin typeface="Calibri" panose="020F0502020204030204" pitchFamily="34" charset="0"/>
                <a:cs typeface="Calibri" panose="020F0502020204030204" pitchFamily="34" charset="0"/>
              </a:rPr>
              <a:t>since you wear </a:t>
            </a:r>
            <a:r>
              <a:rPr lang="en-US" altLang="zh-CN" sz="2400" dirty="0">
                <a:latin typeface="Calibri" panose="020F0502020204030204" pitchFamily="34" charset="0"/>
                <a:cs typeface="Calibri" panose="020F0502020204030204" pitchFamily="34" charset="0"/>
              </a:rPr>
              <a:t>that belt.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681604" y="1614638"/>
            <a:ext cx="1251858"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0" name="文本框 19"/>
          <p:cNvSpPr txBox="1"/>
          <p:nvPr/>
        </p:nvSpPr>
        <p:spPr>
          <a:xfrm>
            <a:off x="957803" y="3968748"/>
            <a:ext cx="10609992" cy="461665"/>
          </a:xfrm>
          <a:prstGeom prst="rect">
            <a:avLst/>
          </a:prstGeom>
          <a:noFill/>
        </p:spPr>
        <p:txBody>
          <a:bodyPr wrap="square" rtlCol="0">
            <a:spAutoFit/>
          </a:bodyPr>
          <a:lstStyle/>
          <a:p>
            <a:r>
              <a:rPr lang="en-US" altLang="zh-CN" sz="2400" dirty="0">
                <a:solidFill>
                  <a:srgbClr val="C00000"/>
                </a:solidFill>
              </a:rPr>
              <a:t>Don’t take up another person’s time talking about the smartness of your children. </a:t>
            </a:r>
            <a:endParaRPr lang="en-US" altLang="zh-CN" sz="2400" dirty="0">
              <a:solidFill>
                <a:srgbClr val="C00000"/>
              </a:solidFill>
              <a:effectLst/>
              <a:ea typeface="宋体" panose="02010600030101010101" pitchFamily="2" charset="-122"/>
            </a:endParaRPr>
          </a:p>
        </p:txBody>
      </p:sp>
      <p:sp>
        <p:nvSpPr>
          <p:cNvPr id="17" name="文本框 16"/>
          <p:cNvSpPr txBox="1"/>
          <p:nvPr/>
        </p:nvSpPr>
        <p:spPr>
          <a:xfrm>
            <a:off x="957803" y="4771588"/>
            <a:ext cx="10609992" cy="461665"/>
          </a:xfrm>
          <a:prstGeom prst="rect">
            <a:avLst/>
          </a:prstGeom>
          <a:noFill/>
        </p:spPr>
        <p:txBody>
          <a:bodyPr wrap="square" rtlCol="0">
            <a:spAutoFit/>
          </a:bodyPr>
          <a:lstStyle/>
          <a:p>
            <a:r>
              <a:rPr lang="en-US" altLang="zh-CN" sz="2400" dirty="0">
                <a:solidFill>
                  <a:srgbClr val="C00000"/>
                </a:solidFill>
              </a:rPr>
              <a:t>You look very funny wearing that belt. </a:t>
            </a:r>
            <a:endParaRPr lang="en-US" altLang="zh-CN" sz="2400"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6" name="文本框 5"/>
          <p:cNvSpPr txBox="1"/>
          <p:nvPr/>
        </p:nvSpPr>
        <p:spPr>
          <a:xfrm>
            <a:off x="681604" y="1614638"/>
            <a:ext cx="1251858"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4" name="文本框 3"/>
          <p:cNvSpPr txBox="1"/>
          <p:nvPr/>
        </p:nvSpPr>
        <p:spPr>
          <a:xfrm>
            <a:off x="681355" y="1616075"/>
            <a:ext cx="10749915" cy="460375"/>
          </a:xfrm>
          <a:prstGeom prst="rect">
            <a:avLst/>
          </a:prstGeom>
          <a:noFill/>
        </p:spPr>
        <p:txBody>
          <a:bodyPr wrap="square">
            <a:spAutoFit/>
          </a:bodyPr>
          <a:lstStyle/>
          <a:p>
            <a:r>
              <a:rPr lang="en-US" altLang="zh-CN" sz="1800" kern="100" dirty="0">
                <a:solidFill>
                  <a:srgbClr val="00B050"/>
                </a:solidFill>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the gerund </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10" name="文本框 9"/>
          <p:cNvSpPr txBox="1"/>
          <p:nvPr/>
        </p:nvSpPr>
        <p:spPr>
          <a:xfrm>
            <a:off x="685165" y="2151380"/>
            <a:ext cx="10746105" cy="4071620"/>
          </a:xfrm>
          <a:prstGeom prst="rect">
            <a:avLst/>
          </a:prstGeom>
          <a:noFill/>
        </p:spPr>
        <p:txBody>
          <a:bodyPr wrap="square">
            <a:spAutoFit/>
          </a:bodyPr>
          <a:lstStyle/>
          <a:p>
            <a:pPr algn="just">
              <a:lnSpc>
                <a:spcPts val="2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Complete the following English sentences by using gerunds.</a:t>
            </a:r>
          </a:p>
          <a:p>
            <a:pPr algn="just">
              <a:lnSpc>
                <a:spcPts val="2000"/>
              </a:lnSpc>
            </a:pPr>
            <a:endParaRPr lang="en-US" altLang="zh-CN" sz="2400" i="1" dirty="0">
              <a:solidFill>
                <a:srgbClr val="0070C0"/>
              </a:solidFill>
              <a:latin typeface="Calibri" panose="020F0502020204030204" pitchFamily="34" charset="0"/>
              <a:ea typeface="宋体" panose="02010600030101010101" pitchFamily="2" charset="-122"/>
              <a:cs typeface="Calibri" panose="020F0502020204030204" pitchFamily="34" charset="0"/>
            </a:endParaRPr>
          </a:p>
          <a:p>
            <a:pPr algn="just">
              <a:lnSpc>
                <a:spcPts val="338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1. Constant __________ wears away a stone</a:t>
            </a:r>
            <a:r>
              <a:rPr lang="en-US" altLang="zh-CN" sz="2400">
                <a:effectLst/>
                <a:latin typeface="Calibri" panose="020F0502020204030204" pitchFamily="34" charset="0"/>
                <a:ea typeface="宋体" panose="02010600030101010101" pitchFamily="2" charset="-122"/>
                <a:cs typeface="Calibri" panose="020F0502020204030204" pitchFamily="34" charset="0"/>
              </a:rPr>
              <a:t>. (</a:t>
            </a:r>
            <a:r>
              <a:rPr lang="zh-CN" altLang="en-US" sz="2200">
                <a:effectLst/>
                <a:latin typeface="微软雅黑" panose="020B0503020204020204" charset="-122"/>
                <a:ea typeface="微软雅黑" panose="020B0503020204020204" charset="-122"/>
                <a:cs typeface="Calibri" panose="020F0502020204030204" pitchFamily="34" charset="0"/>
              </a:rPr>
              <a:t>水</a:t>
            </a:r>
            <a:r>
              <a:rPr lang="zh-CN" altLang="en-US" sz="2200" u="sng">
                <a:effectLst/>
                <a:latin typeface="微软雅黑" panose="020B0503020204020204" charset="-122"/>
                <a:ea typeface="微软雅黑" panose="020B0503020204020204" charset="-122"/>
                <a:cs typeface="Calibri" panose="020F0502020204030204" pitchFamily="34" charset="0"/>
              </a:rPr>
              <a:t>滴</a:t>
            </a:r>
            <a:r>
              <a:rPr lang="zh-CN" altLang="en-US" sz="2200">
                <a:effectLst/>
                <a:latin typeface="微软雅黑" panose="020B0503020204020204" charset="-122"/>
                <a:ea typeface="微软雅黑" panose="020B0503020204020204" charset="-122"/>
                <a:cs typeface="Calibri" panose="020F0502020204030204" pitchFamily="34" charset="0"/>
              </a:rPr>
              <a:t>石穿。</a:t>
            </a:r>
            <a:r>
              <a:rPr lang="en-US" altLang="zh-CN" sz="2400">
                <a:effectLst/>
                <a:latin typeface="Calibri" panose="020F0502020204030204" pitchFamily="34" charset="0"/>
                <a:ea typeface="宋体" panose="02010600030101010101" pitchFamily="2" charset="-122"/>
                <a:cs typeface="Calibri" panose="020F0502020204030204" pitchFamily="34" charset="0"/>
              </a:rPr>
              <a:t>)</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ts val="3380"/>
              </a:lnSpc>
            </a:pPr>
            <a:r>
              <a:rPr lang="en-US" altLang="zh-CN" sz="2400" dirty="0">
                <a:latin typeface="Calibri" panose="020F0502020204030204" pitchFamily="34" charset="0"/>
                <a:ea typeface="宋体" panose="02010600030101010101" pitchFamily="2" charset="-122"/>
                <a:cs typeface="Calibri" panose="020F0502020204030204" pitchFamily="34" charset="0"/>
              </a:rPr>
              <a:t>2.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It is impossible to enjoy ___________ thoroughly for he has plenty of work to do</a:t>
            </a:r>
            <a:r>
              <a:rPr lang="en-US" altLang="zh-CN" sz="2400">
                <a:effectLst/>
                <a:latin typeface="Calibri" panose="020F0502020204030204" pitchFamily="34" charset="0"/>
                <a:ea typeface="宋体" panose="02010600030101010101" pitchFamily="2" charset="-122"/>
                <a:cs typeface="Calibri" panose="020F0502020204030204" pitchFamily="34" charset="0"/>
              </a:rPr>
              <a:t>. (</a:t>
            </a:r>
            <a:r>
              <a:rPr lang="zh-CN" altLang="en-US" sz="2200">
                <a:effectLst/>
                <a:latin typeface="微软雅黑" panose="020B0503020204020204" charset="-122"/>
                <a:ea typeface="微软雅黑" panose="020B0503020204020204" charset="-122"/>
                <a:cs typeface="Calibri" panose="020F0502020204030204" pitchFamily="34" charset="0"/>
              </a:rPr>
              <a:t>因为</a:t>
            </a:r>
            <a:r>
              <a:rPr lang="zh-CN" altLang="en-US" sz="2200" dirty="0">
                <a:effectLst/>
                <a:latin typeface="微软雅黑" panose="020B0503020204020204" charset="-122"/>
                <a:ea typeface="微软雅黑" panose="020B0503020204020204" charset="-122"/>
                <a:cs typeface="Calibri" panose="020F0502020204030204" pitchFamily="34" charset="0"/>
              </a:rPr>
              <a:t>有大量工作要做，所以他不可能充分享受</a:t>
            </a:r>
            <a:r>
              <a:rPr lang="zh-CN" altLang="en-US" sz="2200" u="sng" dirty="0">
                <a:effectLst/>
                <a:latin typeface="微软雅黑" panose="020B0503020204020204" charset="-122"/>
                <a:ea typeface="微软雅黑" panose="020B0503020204020204" charset="-122"/>
                <a:cs typeface="Calibri" panose="020F0502020204030204" pitchFamily="34" charset="0"/>
              </a:rPr>
              <a:t>无所事事</a:t>
            </a:r>
            <a:r>
              <a:rPr lang="zh-CN" altLang="en-US" sz="2200" dirty="0">
                <a:effectLst/>
                <a:latin typeface="微软雅黑" panose="020B0503020204020204" charset="-122"/>
                <a:ea typeface="微软雅黑" panose="020B0503020204020204" charset="-122"/>
                <a:cs typeface="Calibri" panose="020F0502020204030204" pitchFamily="34" charset="0"/>
              </a:rPr>
              <a:t>的</a:t>
            </a:r>
            <a:r>
              <a:rPr lang="zh-CN" altLang="en-US" sz="2200">
                <a:effectLst/>
                <a:latin typeface="微软雅黑" panose="020B0503020204020204" charset="-122"/>
                <a:ea typeface="微软雅黑" panose="020B0503020204020204" charset="-122"/>
                <a:cs typeface="Calibri" panose="020F0502020204030204" pitchFamily="34" charset="0"/>
              </a:rPr>
              <a:t>乐趣。</a:t>
            </a:r>
            <a:r>
              <a:rPr lang="en-US" altLang="zh-CN" sz="2400">
                <a:effectLst/>
                <a:latin typeface="Calibri" panose="020F0502020204030204" pitchFamily="34" charset="0"/>
                <a:ea typeface="宋体" panose="02010600030101010101" pitchFamily="2" charset="-122"/>
                <a:cs typeface="Calibri" panose="020F0502020204030204" pitchFamily="34" charset="0"/>
              </a:rPr>
              <a:t>) </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ts val="3380"/>
              </a:lnSpc>
            </a:pPr>
            <a:r>
              <a:rPr lang="en-US" altLang="zh-CN" sz="2400" dirty="0">
                <a:latin typeface="Calibri" panose="020F0502020204030204" pitchFamily="34" charset="0"/>
                <a:ea typeface="宋体" panose="02010600030101010101" pitchFamily="2" charset="-122"/>
                <a:cs typeface="Calibri" panose="020F0502020204030204" pitchFamily="34" charset="0"/>
              </a:rPr>
              <a:t>3. To read without ___________ is like ___________ without </a:t>
            </a:r>
            <a:r>
              <a:rPr lang="en-US" altLang="zh-CN" sz="2400">
                <a:latin typeface="Calibri" panose="020F0502020204030204" pitchFamily="34" charset="0"/>
                <a:ea typeface="宋体" panose="02010600030101010101" pitchFamily="2" charset="-122"/>
                <a:cs typeface="Calibri" panose="020F0502020204030204" pitchFamily="34" charset="0"/>
              </a:rPr>
              <a:t>___________. (</a:t>
            </a:r>
            <a:r>
              <a:rPr lang="zh-CN" altLang="en-US" sz="2200">
                <a:latin typeface="微软雅黑" panose="020B0503020204020204" charset="-122"/>
                <a:ea typeface="微软雅黑" panose="020B0503020204020204" charset="-122"/>
                <a:cs typeface="Calibri" panose="020F0502020204030204" pitchFamily="34" charset="0"/>
              </a:rPr>
              <a:t>学</a:t>
            </a:r>
            <a:r>
              <a:rPr lang="zh-CN" altLang="en-US" sz="2200" dirty="0">
                <a:latin typeface="微软雅黑" panose="020B0503020204020204" charset="-122"/>
                <a:ea typeface="微软雅黑" panose="020B0503020204020204" charset="-122"/>
                <a:cs typeface="Calibri" panose="020F0502020204030204" pitchFamily="34" charset="0"/>
              </a:rPr>
              <a:t>而不</a:t>
            </a:r>
            <a:r>
              <a:rPr lang="zh-CN" altLang="en-US" sz="2200" u="sng" dirty="0">
                <a:latin typeface="微软雅黑" panose="020B0503020204020204" charset="-122"/>
                <a:ea typeface="微软雅黑" panose="020B0503020204020204" charset="-122"/>
                <a:cs typeface="Calibri" panose="020F0502020204030204" pitchFamily="34" charset="0"/>
              </a:rPr>
              <a:t>思</a:t>
            </a:r>
            <a:r>
              <a:rPr lang="zh-CN" altLang="en-US" sz="2200" dirty="0">
                <a:latin typeface="微软雅黑" panose="020B0503020204020204" charset="-122"/>
                <a:ea typeface="微软雅黑" panose="020B0503020204020204" charset="-122"/>
                <a:cs typeface="Calibri" panose="020F0502020204030204" pitchFamily="34" charset="0"/>
              </a:rPr>
              <a:t>，犹如</a:t>
            </a:r>
            <a:r>
              <a:rPr lang="zh-CN" altLang="en-US" sz="2200" u="sng">
                <a:latin typeface="微软雅黑" panose="020B0503020204020204" charset="-122"/>
                <a:ea typeface="微软雅黑" panose="020B0503020204020204" charset="-122"/>
                <a:cs typeface="Calibri" panose="020F0502020204030204" pitchFamily="34" charset="0"/>
              </a:rPr>
              <a:t>食</a:t>
            </a:r>
            <a:r>
              <a:rPr lang="zh-CN" altLang="en-US" sz="2200">
                <a:latin typeface="微软雅黑" panose="020B0503020204020204" charset="-122"/>
                <a:ea typeface="微软雅黑" panose="020B0503020204020204" charset="-122"/>
                <a:cs typeface="Calibri" panose="020F0502020204030204" pitchFamily="34" charset="0"/>
              </a:rPr>
              <a:t>而不</a:t>
            </a:r>
            <a:r>
              <a:rPr lang="zh-CN" altLang="en-US" sz="2200" u="sng">
                <a:latin typeface="微软雅黑" panose="020B0503020204020204" charset="-122"/>
                <a:ea typeface="微软雅黑" panose="020B0503020204020204" charset="-122"/>
                <a:cs typeface="Calibri" panose="020F0502020204030204" pitchFamily="34" charset="0"/>
              </a:rPr>
              <a:t>化</a:t>
            </a:r>
            <a:r>
              <a:rPr lang="zh-CN" altLang="en-US" sz="2200">
                <a:latin typeface="微软雅黑" panose="020B0503020204020204" charset="-122"/>
                <a:ea typeface="微软雅黑" panose="020B0503020204020204" charset="-122"/>
                <a:cs typeface="Calibri" panose="020F0502020204030204" pitchFamily="34" charset="0"/>
              </a:rPr>
              <a:t>。</a:t>
            </a:r>
            <a:r>
              <a:rPr lang="en-US" altLang="zh-CN" sz="2400">
                <a:latin typeface="Calibri" panose="020F0502020204030204" pitchFamily="34" charset="0"/>
                <a:ea typeface="宋体" panose="02010600030101010101" pitchFamily="2" charset="-122"/>
                <a:cs typeface="Calibri" panose="020F0502020204030204" pitchFamily="34" charset="0"/>
              </a:rPr>
              <a: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ts val="338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4. ______________________with your life is important</a:t>
            </a:r>
            <a:r>
              <a:rPr lang="en-US" altLang="zh-CN" sz="2400">
                <a:effectLst/>
                <a:latin typeface="Calibri" panose="020F0502020204030204" pitchFamily="34" charset="0"/>
                <a:ea typeface="宋体" panose="02010600030101010101" pitchFamily="2" charset="-122"/>
                <a:cs typeface="Calibri" panose="020F0502020204030204" pitchFamily="34" charset="0"/>
              </a:rPr>
              <a:t>. (</a:t>
            </a:r>
            <a:r>
              <a:rPr lang="zh-CN" altLang="en-US" sz="2200">
                <a:effectLst/>
                <a:latin typeface="微软雅黑" panose="020B0503020204020204" charset="-122"/>
                <a:ea typeface="微软雅黑" panose="020B0503020204020204" charset="-122"/>
                <a:cs typeface="Calibri" panose="020F0502020204030204" pitchFamily="34" charset="0"/>
              </a:rPr>
              <a:t>对</a:t>
            </a:r>
            <a:r>
              <a:rPr lang="zh-CN" altLang="en-US" sz="2200" dirty="0">
                <a:effectLst/>
                <a:latin typeface="微软雅黑" panose="020B0503020204020204" charset="-122"/>
                <a:ea typeface="微软雅黑" panose="020B0503020204020204" charset="-122"/>
                <a:cs typeface="Calibri" panose="020F0502020204030204" pitchFamily="34" charset="0"/>
              </a:rPr>
              <a:t>自己的生活</a:t>
            </a:r>
            <a:r>
              <a:rPr lang="zh-CN" altLang="en-US" sz="2200" u="sng" dirty="0">
                <a:effectLst/>
                <a:latin typeface="微软雅黑" panose="020B0503020204020204" charset="-122"/>
                <a:ea typeface="微软雅黑" panose="020B0503020204020204" charset="-122"/>
                <a:cs typeface="Calibri" panose="020F0502020204030204" pitchFamily="34" charset="0"/>
              </a:rPr>
              <a:t>感到快乐和满足</a:t>
            </a:r>
            <a:r>
              <a:rPr lang="zh-CN" altLang="en-US" sz="2200" dirty="0">
                <a:effectLst/>
                <a:latin typeface="微软雅黑" panose="020B0503020204020204" charset="-122"/>
                <a:ea typeface="微软雅黑" panose="020B0503020204020204" charset="-122"/>
                <a:cs typeface="Calibri" panose="020F0502020204030204" pitchFamily="34" charset="0"/>
              </a:rPr>
              <a:t>是很重要</a:t>
            </a:r>
            <a:r>
              <a:rPr lang="zh-CN" altLang="en-US" sz="2200">
                <a:effectLst/>
                <a:latin typeface="微软雅黑" panose="020B0503020204020204" charset="-122"/>
                <a:ea typeface="微软雅黑" panose="020B0503020204020204" charset="-122"/>
                <a:cs typeface="Calibri" panose="020F0502020204030204" pitchFamily="34" charset="0"/>
              </a:rPr>
              <a:t>的。</a:t>
            </a:r>
            <a:r>
              <a:rPr lang="en-US" altLang="zh-CN" sz="2400">
                <a:effectLst/>
                <a:latin typeface="Calibri" panose="020F0502020204030204" pitchFamily="34" charset="0"/>
                <a:ea typeface="宋体" panose="02010600030101010101" pitchFamily="2" charset="-122"/>
                <a:cs typeface="Calibri" panose="020F0502020204030204" pitchFamily="34" charset="0"/>
              </a:rPr>
              <a:t>) </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ts val="3380"/>
              </a:lnSpc>
            </a:pPr>
            <a:r>
              <a:rPr lang="en-US" altLang="zh-CN" sz="2400" dirty="0">
                <a:latin typeface="Calibri" panose="020F0502020204030204" pitchFamily="34" charset="0"/>
                <a:ea typeface="宋体" panose="02010600030101010101" pitchFamily="2" charset="-122"/>
                <a:cs typeface="Calibri" panose="020F0502020204030204" pitchFamily="34" charset="0"/>
              </a:rPr>
              <a:t>5. There is no royal road to </a:t>
            </a:r>
            <a:r>
              <a:rPr lang="en-US" altLang="zh-CN" sz="2400">
                <a:latin typeface="Calibri" panose="020F0502020204030204" pitchFamily="34" charset="0"/>
                <a:ea typeface="宋体" panose="02010600030101010101" pitchFamily="2" charset="-122"/>
                <a:cs typeface="Calibri" panose="020F0502020204030204" pitchFamily="34" charset="0"/>
              </a:rPr>
              <a:t>___________. (</a:t>
            </a:r>
            <a:r>
              <a:rPr lang="zh-CN" altLang="en-US" sz="2200" u="sng">
                <a:latin typeface="微软雅黑" panose="020B0503020204020204" charset="-122"/>
                <a:ea typeface="微软雅黑" panose="020B0503020204020204" charset="-122"/>
                <a:cs typeface="Calibri" panose="020F0502020204030204" pitchFamily="34" charset="0"/>
              </a:rPr>
              <a:t>学</a:t>
            </a:r>
            <a:r>
              <a:rPr lang="zh-CN" altLang="en-US" sz="2200" dirty="0">
                <a:latin typeface="微软雅黑" panose="020B0503020204020204" charset="-122"/>
                <a:ea typeface="微软雅黑" panose="020B0503020204020204" charset="-122"/>
                <a:cs typeface="Calibri" panose="020F0502020204030204" pitchFamily="34" charset="0"/>
              </a:rPr>
              <a:t>无</a:t>
            </a:r>
            <a:r>
              <a:rPr lang="zh-CN" altLang="en-US" sz="2200">
                <a:latin typeface="微软雅黑" panose="020B0503020204020204" charset="-122"/>
                <a:ea typeface="微软雅黑" panose="020B0503020204020204" charset="-122"/>
                <a:cs typeface="Calibri" panose="020F0502020204030204" pitchFamily="34" charset="0"/>
              </a:rPr>
              <a:t>捷径。</a:t>
            </a:r>
            <a:r>
              <a:rPr lang="en-US" altLang="zh-CN" sz="2400">
                <a:latin typeface="Calibri" panose="020F0502020204030204" pitchFamily="34" charset="0"/>
                <a:ea typeface="宋体" panose="02010600030101010101" pitchFamily="2" charset="-122"/>
                <a:cs typeface="Calibri" panose="020F0502020204030204" pitchFamily="34" charset="0"/>
              </a:rPr>
              <a:t>)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8" name="文本框 7"/>
          <p:cNvSpPr txBox="1"/>
          <p:nvPr/>
        </p:nvSpPr>
        <p:spPr>
          <a:xfrm>
            <a:off x="4280534" y="3085953"/>
            <a:ext cx="1401037" cy="461665"/>
          </a:xfrm>
          <a:prstGeom prst="rect">
            <a:avLst/>
          </a:prstGeom>
          <a:noFill/>
        </p:spPr>
        <p:txBody>
          <a:bodyPr wrap="squar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idling</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12" name="文本框 11"/>
          <p:cNvSpPr txBox="1"/>
          <p:nvPr/>
        </p:nvSpPr>
        <p:spPr>
          <a:xfrm>
            <a:off x="2432684" y="2633813"/>
            <a:ext cx="1401037" cy="461665"/>
          </a:xfrm>
          <a:prstGeom prst="rect">
            <a:avLst/>
          </a:prstGeom>
          <a:noFill/>
        </p:spPr>
        <p:txBody>
          <a:bodyPr wrap="squar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dripping</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14" name="文本框 13"/>
          <p:cNvSpPr txBox="1"/>
          <p:nvPr/>
        </p:nvSpPr>
        <p:spPr>
          <a:xfrm>
            <a:off x="3503826" y="3941984"/>
            <a:ext cx="1401037" cy="461665"/>
          </a:xfrm>
          <a:prstGeom prst="rect">
            <a:avLst/>
          </a:prstGeom>
          <a:noFill/>
        </p:spPr>
        <p:txBody>
          <a:bodyPr wrap="squar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reflecting</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16" name="文本框 15"/>
          <p:cNvSpPr txBox="1"/>
          <p:nvPr/>
        </p:nvSpPr>
        <p:spPr>
          <a:xfrm>
            <a:off x="6127963" y="3936173"/>
            <a:ext cx="1401037" cy="461665"/>
          </a:xfrm>
          <a:prstGeom prst="rect">
            <a:avLst/>
          </a:prstGeom>
          <a:noFill/>
        </p:spPr>
        <p:txBody>
          <a:bodyPr wrap="squar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eating</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11" name="文本框 10"/>
          <p:cNvSpPr txBox="1"/>
          <p:nvPr/>
        </p:nvSpPr>
        <p:spPr>
          <a:xfrm>
            <a:off x="8752100" y="3936173"/>
            <a:ext cx="1401037" cy="461665"/>
          </a:xfrm>
          <a:prstGeom prst="rect">
            <a:avLst/>
          </a:prstGeom>
          <a:noFill/>
        </p:spPr>
        <p:txBody>
          <a:bodyPr wrap="squar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digesting</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13" name="文本框 12"/>
          <p:cNvSpPr txBox="1"/>
          <p:nvPr/>
        </p:nvSpPr>
        <p:spPr>
          <a:xfrm>
            <a:off x="1156335" y="4805404"/>
            <a:ext cx="3600449" cy="461665"/>
          </a:xfrm>
          <a:prstGeom prst="rect">
            <a:avLst/>
          </a:prstGeom>
          <a:noFill/>
        </p:spPr>
        <p:txBody>
          <a:bodyPr wrap="squar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Being happy and content</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15" name="文本框 14"/>
          <p:cNvSpPr txBox="1"/>
          <p:nvPr/>
        </p:nvSpPr>
        <p:spPr>
          <a:xfrm>
            <a:off x="4426163" y="5659299"/>
            <a:ext cx="1401037" cy="461665"/>
          </a:xfrm>
          <a:prstGeom prst="rect">
            <a:avLst/>
          </a:prstGeom>
          <a:noFill/>
        </p:spPr>
        <p:txBody>
          <a:bodyPr wrap="squar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learn</a:t>
            </a:r>
            <a:r>
              <a:rPr lang="en-US" altLang="zh-CN" sz="2400" dirty="0">
                <a:solidFill>
                  <a:srgbClr val="C00000"/>
                </a:solidFill>
                <a:effectLst/>
                <a:latin typeface="Times New Roman" panose="02020603050405020304" pitchFamily="18" charset="0"/>
                <a:ea typeface="宋体" panose="02010600030101010101" pitchFamily="2" charset="-122"/>
              </a:rPr>
              <a:t>ing</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randombar(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randombar(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6" grpId="0"/>
      <p:bldP spid="11" grpId="0"/>
      <p:bldP spid="13" grpId="0"/>
      <p:bldP spid="1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51840" y="1449070"/>
            <a:ext cx="10678160" cy="4718050"/>
          </a:xfrm>
          <a:prstGeom prst="rect">
            <a:avLst/>
          </a:prstGeom>
          <a:noFill/>
        </p:spPr>
        <p:txBody>
          <a:bodyPr wrap="square">
            <a:spAutoFit/>
          </a:bodyPr>
          <a:lstStyle/>
          <a:p>
            <a:pPr algn="ctr">
              <a:lnSpc>
                <a:spcPct val="114000"/>
              </a:lnSpc>
            </a:pP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Typical Mistakes Found in Chinese Students’ Writings</a:t>
            </a: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effectLst/>
                <a:latin typeface="Calibri" panose="020F0502020204030204" pitchFamily="34" charset="0"/>
                <a:ea typeface="宋体" panose="02010600030101010101" pitchFamily="2" charset="-122"/>
                <a:cs typeface="Calibri" panose="020F0502020204030204" pitchFamily="34" charset="0"/>
              </a:rPr>
              <a:t>Sentence 1: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I do not believe that a boss will hire someone who is lack of expertise. </a:t>
            </a: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Analysis: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“Someone” is usually used in affirmative sentences. In negative sentences and questions, “anyone” is preferable. Besides, “lack” cannot be used as an adjective; it is usually used as a transitive verb or a noun. We can say “Someone lacks expertise”, or “The lack of expertise prevented him from being hired by the company.” The idea expressed by the attributive clause can be more concisely conveyed through the use of the prefix “un-”. </a:t>
            </a:r>
          </a:p>
          <a:p>
            <a:pPr algn="just">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 suggested version: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I do not believe that a boss would hire anyone unqualified.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46760" y="1279525"/>
            <a:ext cx="10683240" cy="5139055"/>
          </a:xfrm>
          <a:prstGeom prst="rect">
            <a:avLst/>
          </a:prstGeom>
          <a:noFill/>
        </p:spPr>
        <p:txBody>
          <a:bodyPr wrap="square">
            <a:spAutoFit/>
          </a:bodyPr>
          <a:lstStyle/>
          <a:p>
            <a:pPr algn="ct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Typical Mistakes Found in Chinese Students’ Writings</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effectLst/>
                <a:latin typeface="Calibri" panose="020F0502020204030204" pitchFamily="34" charset="0"/>
                <a:ea typeface="宋体" panose="02010600030101010101" pitchFamily="2" charset="-122"/>
                <a:cs typeface="Calibri" panose="020F0502020204030204" pitchFamily="34" charset="0"/>
              </a:rPr>
              <a:t>Sentence 2: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There are many differences between high school life and college life that makes me can’t adapt to the college life as soon as possible. </a:t>
            </a: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Analysis: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In the phrase “make sb. do </a:t>
            </a:r>
            <a:r>
              <a:rPr lang="en-US" altLang="zh-CN" sz="2400" dirty="0" err="1">
                <a:effectLst/>
                <a:latin typeface="Calibri" panose="020F0502020204030204" pitchFamily="34" charset="0"/>
                <a:ea typeface="宋体" panose="02010600030101010101" pitchFamily="2" charset="-122"/>
                <a:cs typeface="Calibri" panose="020F0502020204030204" pitchFamily="34" charset="0"/>
              </a:rPr>
              <a:t>sth</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“do” should be a notional </a:t>
            </a:r>
            <a:r>
              <a:rPr lang="en-US" altLang="zh-CN" sz="2400">
                <a:effectLst/>
                <a:latin typeface="Calibri" panose="020F0502020204030204" pitchFamily="34" charset="0"/>
                <a:ea typeface="宋体" panose="02010600030101010101" pitchFamily="2" charset="-122"/>
                <a:cs typeface="Calibri" panose="020F0502020204030204" pitchFamily="34" charset="0"/>
              </a:rPr>
              <a:t>verb (</a:t>
            </a:r>
            <a:r>
              <a:rPr lang="zh-CN" altLang="en-US" sz="2200">
                <a:effectLst/>
                <a:latin typeface="微软雅黑" panose="020B0503020204020204" charset="-122"/>
                <a:ea typeface="微软雅黑" panose="020B0503020204020204" charset="-122"/>
                <a:cs typeface="Calibri" panose="020F0502020204030204" pitchFamily="34" charset="0"/>
              </a:rPr>
              <a:t>实义动词</a:t>
            </a:r>
            <a:r>
              <a:rPr lang="en-US" altLang="zh-CN" sz="240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rather than a modal </a:t>
            </a:r>
            <a:r>
              <a:rPr lang="en-US" altLang="zh-CN" sz="2400">
                <a:effectLst/>
                <a:latin typeface="Calibri" panose="020F0502020204030204" pitchFamily="34" charset="0"/>
                <a:ea typeface="宋体" panose="02010600030101010101" pitchFamily="2" charset="-122"/>
                <a:cs typeface="Calibri" panose="020F0502020204030204" pitchFamily="34" charset="0"/>
              </a:rPr>
              <a:t>verb (</a:t>
            </a:r>
            <a:r>
              <a:rPr lang="zh-CN" altLang="en-US" sz="2200">
                <a:effectLst/>
                <a:latin typeface="微软雅黑" panose="020B0503020204020204" charset="-122"/>
                <a:ea typeface="微软雅黑" panose="020B0503020204020204" charset="-122"/>
                <a:cs typeface="Calibri" panose="020F0502020204030204" pitchFamily="34" charset="0"/>
              </a:rPr>
              <a:t>情态动词</a:t>
            </a:r>
            <a:r>
              <a:rPr lang="zh-CN" altLang="en-US" sz="2400">
                <a:effectLst/>
                <a:latin typeface="Calibri" panose="020F0502020204030204" pitchFamily="34" charset="0"/>
                <a:ea typeface="宋体" panose="02010600030101010101" pitchFamily="2" charset="-122"/>
                <a:cs typeface="Calibri" panose="020F0502020204030204" pitchFamily="34" charset="0"/>
              </a:rPr>
              <a:t> </a:t>
            </a:r>
            <a:r>
              <a:rPr lang="en-US" altLang="zh-CN" sz="240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so “can’t” is misused here. The sense expressed by “can’t” can be better conveyed through the use of the prefix “un-”. Besides, “make sb. do </a:t>
            </a:r>
            <a:r>
              <a:rPr lang="en-US" altLang="zh-CN" sz="2400" dirty="0" err="1">
                <a:effectLst/>
                <a:latin typeface="Calibri" panose="020F0502020204030204" pitchFamily="34" charset="0"/>
                <a:ea typeface="宋体" panose="02010600030101010101" pitchFamily="2" charset="-122"/>
                <a:cs typeface="Calibri" panose="020F0502020204030204" pitchFamily="34" charset="0"/>
              </a:rPr>
              <a:t>sth</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carries a sense of coercion, and should be used with caution in writing.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 suggested version: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There are many differences between high school life and college life, which renders me unable to adapt to college life as soon as possible.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Another suggested version:</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I find it difficult to adapt to college life quickly because of its differences from high school life.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729615" y="1409065"/>
            <a:ext cx="10767695" cy="4742815"/>
          </a:xfrm>
          <a:prstGeom prst="rect">
            <a:avLst/>
          </a:prstGeom>
          <a:noFill/>
        </p:spPr>
        <p:txBody>
          <a:bodyPr wrap="square" rtlCol="0">
            <a:spAutoFit/>
          </a:bodyPr>
          <a:lstStyle/>
          <a:p>
            <a:pPr indent="0" algn="just" fontAlgn="auto">
              <a:lnSpc>
                <a:spcPct val="140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Reading A in this unit focuses on how a college student successfully overcame her loneliness in college and in Reading B, the author reflects on the effects of social media network that changes the meaning of friendship in the present age.</a:t>
            </a:r>
          </a:p>
          <a:p>
            <a:pPr indent="0" fontAlgn="auto">
              <a:lnSpc>
                <a:spcPct val="140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Students should </a:t>
            </a:r>
          </a:p>
          <a:p>
            <a:pPr marL="342900" indent="0" fontAlgn="auto">
              <a:lnSpc>
                <a:spcPct val="140000"/>
              </a:lnSpc>
              <a:buFont typeface="Arial" panose="020B0604020202020204" pitchFamily="34" charset="0"/>
              <a:buChar char="•"/>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discuss the emotional challenges they or their peers may have encountered when they start college;</a:t>
            </a:r>
          </a:p>
          <a:p>
            <a:pPr marL="342900" indent="0" fontAlgn="auto">
              <a:lnSpc>
                <a:spcPct val="140000"/>
              </a:lnSpc>
              <a:buFont typeface="Arial" panose="020B0604020202020204" pitchFamily="34" charset="0"/>
              <a:buChar char="•"/>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share their thoughts and feelings with their peers, their family members and/or relatives so as to find solutions the way Emery Bergman does, rather than shut themselves off and sit and watch life pass by.</a:t>
            </a:r>
            <a:endParaRPr lang="zh-CN" altLang="en-US" sz="2400" dirty="0">
              <a:latin typeface="Calibri" panose="020F0502020204030204" pitchFamily="34" charset="0"/>
              <a:cs typeface="Calibri" panose="020F0502020204030204" pitchFamily="34" charset="0"/>
            </a:endParaRPr>
          </a:p>
        </p:txBody>
      </p:sp>
      <p:sp>
        <p:nvSpPr>
          <p:cNvPr id="12" name="动作按钮: 转到主页 11">
            <a:hlinkClick r:id="rId3" action="ppaction://hlinksldjump" highlightClick="1"/>
          </p:cNvPr>
          <p:cNvSpPr/>
          <p:nvPr/>
        </p:nvSpPr>
        <p:spPr>
          <a:xfrm>
            <a:off x="11162221" y="5704509"/>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4" name="矩形 3"/>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36055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About the Texts</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51840" y="1449070"/>
            <a:ext cx="10678160" cy="4519295"/>
          </a:xfrm>
          <a:prstGeom prst="rect">
            <a:avLst/>
          </a:prstGeom>
          <a:noFill/>
        </p:spPr>
        <p:txBody>
          <a:bodyPr wrap="square">
            <a:spAutoFit/>
          </a:bodyPr>
          <a:lstStyle/>
          <a:p>
            <a:pPr algn="ct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Typical Mistakes Found in Chinese Students’ Writings</a:t>
            </a:r>
            <a:endPar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effectLst/>
                <a:latin typeface="Calibri" panose="020F0502020204030204" pitchFamily="34" charset="0"/>
                <a:ea typeface="宋体" panose="02010600030101010101" pitchFamily="2" charset="-122"/>
                <a:cs typeface="Calibri" panose="020F0502020204030204" pitchFamily="34" charset="0"/>
                <a:sym typeface="+mn-ea"/>
              </a:rPr>
              <a:t>Sentence 3:</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Looked at my father’s back view, my eyes were full of tears. </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Analysis: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Here, “looked” as an “-ed” participle implies passive voice, while the student wants to imply that the action is going on at that time, so we should use “looking” here. Moreover, in the main clause, the subject should be the logical agent of the action “look”, so, to avoid the mistake of a “misplaced modifier”, use “I” instead of “my eyes”. And the word “view” is redundant. </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 suggested version: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Looking at my father’s back, I couldn’t help breaking into tears.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51840" y="1449070"/>
            <a:ext cx="10678160" cy="3368040"/>
          </a:xfrm>
          <a:prstGeom prst="rect">
            <a:avLst/>
          </a:prstGeom>
          <a:noFill/>
        </p:spPr>
        <p:txBody>
          <a:bodyPr wrap="square">
            <a:spAutoFit/>
          </a:bodyPr>
          <a:lstStyle/>
          <a:p>
            <a:pPr algn="ctr">
              <a:lnSpc>
                <a:spcPct val="114000"/>
              </a:lnSpc>
            </a:pP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Typical Mistakes Found in Chinese Students’ Writings</a:t>
            </a:r>
            <a:endPar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effectLst/>
                <a:latin typeface="Calibri" panose="020F0502020204030204" pitchFamily="34" charset="0"/>
                <a:ea typeface="宋体" panose="02010600030101010101" pitchFamily="2" charset="-122"/>
                <a:cs typeface="Calibri" panose="020F0502020204030204" pitchFamily="34" charset="0"/>
                <a:sym typeface="+mn-ea"/>
              </a:rPr>
              <a:t>Sentence 4:</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Fall in love is one thing and stay in love is another thing.</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Analysis: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“Fall” and “stay” are verbs and cannot function as subjects in the sentence, so gerunds should be used. “And” can be replaced by “but” to show a shift of tone. The second “thing” can also be omitted to make the sentence more concise. </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 suggested version: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Falling in love is one thing but staying in love is another.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0" name="图片 9">
            <a:hlinkClick r:id="rId3" action="ppaction://hlinksldjump"/>
          </p:cNvPr>
          <p:cNvPicPr>
            <a:picLocks noChangeAspect="1"/>
          </p:cNvPicPr>
          <p:nvPr/>
        </p:nvPicPr>
        <p:blipFill>
          <a:blip r:embed="rId4"/>
          <a:stretch>
            <a:fillRect/>
          </a:stretch>
        </p:blipFill>
        <p:spPr>
          <a:xfrm>
            <a:off x="11155003" y="5781161"/>
            <a:ext cx="487722" cy="542591"/>
          </a:xfrm>
          <a:prstGeom prst="rect">
            <a:avLst/>
          </a:prstGeom>
        </p:spPr>
      </p:pic>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21" name="文本框 20"/>
          <p:cNvSpPr txBox="1"/>
          <p:nvPr/>
        </p:nvSpPr>
        <p:spPr>
          <a:xfrm>
            <a:off x="7244966" y="49467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sp>
        <p:nvSpPr>
          <p:cNvPr id="7" name="文本框 6"/>
          <p:cNvSpPr txBox="1"/>
          <p:nvPr/>
        </p:nvSpPr>
        <p:spPr>
          <a:xfrm>
            <a:off x="770890" y="1647825"/>
            <a:ext cx="10852150" cy="429514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 Listening</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(1) An associate editor for a magazine in the USA provided a cheat sheet for us to make friends. Listen to the text and fill in the blanks.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nSpc>
                <a:spcPct val="106000"/>
              </a:lnSpc>
            </a:pPr>
            <a:r>
              <a:rPr lang="en-US" altLang="zh-CN" sz="2300" dirty="0">
                <a:solidFill>
                  <a:srgbClr val="333333"/>
                </a:solidFill>
                <a:latin typeface="Calibri" panose="020F0502020204030204" pitchFamily="34" charset="0"/>
                <a:ea typeface="等线" panose="02010600030101010101" pitchFamily="2" charset="-122"/>
                <a:cs typeface="Calibri" panose="020F0502020204030204" pitchFamily="34" charset="0"/>
              </a:rPr>
              <a:t>Making friends is actually quite simple. If there is a person that sets off Potential Friend sirens in your head, here’s what you do: </a:t>
            </a:r>
          </a:p>
          <a:p>
            <a:pPr>
              <a:lnSpc>
                <a:spcPct val="106000"/>
              </a:lnSpc>
            </a:pPr>
            <a:r>
              <a:rPr lang="en-US" altLang="zh-CN" sz="2300" dirty="0">
                <a:solidFill>
                  <a:srgbClr val="333333"/>
                </a:solidFill>
                <a:latin typeface="Calibri" panose="020F0502020204030204" pitchFamily="34" charset="0"/>
                <a:ea typeface="等线" panose="02010600030101010101" pitchFamily="2" charset="-122"/>
                <a:cs typeface="Calibri" panose="020F0502020204030204" pitchFamily="34" charset="0"/>
              </a:rPr>
              <a:t>Friendship starts by talking, which means that someone has to start talking! </a:t>
            </a:r>
          </a:p>
          <a:p>
            <a:pPr>
              <a:lnSpc>
                <a:spcPct val="106000"/>
              </a:lnSpc>
            </a:pPr>
            <a:r>
              <a:rPr lang="en-US" altLang="zh-CN" sz="2300" dirty="0">
                <a:solidFill>
                  <a:srgbClr val="333333"/>
                </a:solidFill>
                <a:latin typeface="Calibri" panose="020F0502020204030204" pitchFamily="34" charset="0"/>
                <a:ea typeface="等线" panose="02010600030101010101" pitchFamily="2" charset="-122"/>
                <a:cs typeface="Calibri" panose="020F0502020204030204" pitchFamily="34" charset="0"/>
              </a:rPr>
              <a:t>1. Comment on (1) ____________, or the smell of the room, or (2) _______________last night. It’s pleasant to make conversation about something light. Just talk about Beyoncé! </a:t>
            </a:r>
          </a:p>
          <a:p>
            <a:pPr>
              <a:lnSpc>
                <a:spcPct val="106000"/>
              </a:lnSpc>
            </a:pPr>
            <a:r>
              <a:rPr lang="en-US" altLang="zh-CN" sz="2300" dirty="0">
                <a:solidFill>
                  <a:srgbClr val="333333"/>
                </a:solidFill>
                <a:latin typeface="Calibri" panose="020F0502020204030204" pitchFamily="34" charset="0"/>
                <a:ea typeface="等线" panose="02010600030101010101" pitchFamily="2" charset="-122"/>
                <a:cs typeface="Calibri" panose="020F0502020204030204" pitchFamily="34" charset="0"/>
              </a:rPr>
              <a:t>2. Then, once you have built up a rapport with your Potential Friend, you have to DTT: Divulge To Them. Share a very tiny secret, like you have cramps or you’re hung over or you accidentally (3)________an idiot. This is Step One to building (4)________.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8" name="文本框 7"/>
          <p:cNvSpPr txBox="1"/>
          <p:nvPr/>
        </p:nvSpPr>
        <p:spPr>
          <a:xfrm>
            <a:off x="3317388" y="3926693"/>
            <a:ext cx="1633377" cy="446276"/>
          </a:xfrm>
          <a:prstGeom prst="rect">
            <a:avLst/>
          </a:prstGeom>
          <a:noFill/>
        </p:spPr>
        <p:txBody>
          <a:bodyPr wrap="square" rtlCol="0">
            <a:spAutoFit/>
          </a:bodyPr>
          <a:lstStyle/>
          <a:p>
            <a:pPr algn="l"/>
            <a:r>
              <a:rPr lang="en-US" altLang="zh-CN" sz="2300" dirty="0">
                <a:solidFill>
                  <a:srgbClr val="C00000"/>
                </a:solidFill>
                <a:latin typeface="Times New Roman" panose="02020603050405020304" pitchFamily="18" charset="0"/>
                <a:ea typeface="宋体" panose="02010600030101010101" pitchFamily="2" charset="-122"/>
              </a:rPr>
              <a:t>t</a:t>
            </a:r>
            <a:r>
              <a:rPr lang="en-US" altLang="zh-CN" sz="2300" dirty="0">
                <a:solidFill>
                  <a:srgbClr val="C00000"/>
                </a:solidFill>
                <a:effectLst/>
                <a:latin typeface="Times New Roman" panose="02020603050405020304" pitchFamily="18" charset="0"/>
                <a:ea typeface="宋体" panose="02010600030101010101" pitchFamily="2" charset="-122"/>
              </a:rPr>
              <a:t>he weather</a:t>
            </a:r>
            <a:endParaRPr lang="zh-CN" altLang="en-US" sz="2300" dirty="0">
              <a:solidFill>
                <a:srgbClr val="C00000"/>
              </a:solidFill>
              <a:effectLst/>
              <a:latin typeface="Times New Roman" panose="02020603050405020304" pitchFamily="18" charset="0"/>
              <a:ea typeface="宋体" panose="02010600030101010101" pitchFamily="2" charset="-122"/>
            </a:endParaRPr>
          </a:p>
        </p:txBody>
      </p:sp>
      <p:sp>
        <p:nvSpPr>
          <p:cNvPr id="17" name="文本框 16"/>
          <p:cNvSpPr txBox="1"/>
          <p:nvPr/>
        </p:nvSpPr>
        <p:spPr>
          <a:xfrm>
            <a:off x="3069110" y="5420066"/>
            <a:ext cx="1633377" cy="446276"/>
          </a:xfrm>
          <a:prstGeom prst="rect">
            <a:avLst/>
          </a:prstGeom>
          <a:noFill/>
        </p:spPr>
        <p:txBody>
          <a:bodyPr wrap="square" rtlCol="0">
            <a:spAutoFit/>
          </a:bodyPr>
          <a:lstStyle/>
          <a:p>
            <a:pPr algn="l"/>
            <a:r>
              <a:rPr lang="en-US" altLang="zh-CN" sz="2300" dirty="0">
                <a:solidFill>
                  <a:srgbClr val="C00000"/>
                </a:solidFill>
                <a:latin typeface="Times New Roman" panose="02020603050405020304" pitchFamily="18" charset="0"/>
                <a:ea typeface="宋体" panose="02010600030101010101" pitchFamily="2" charset="-122"/>
              </a:rPr>
              <a:t>v</a:t>
            </a:r>
            <a:r>
              <a:rPr lang="en-US" altLang="zh-CN" sz="2300" dirty="0">
                <a:solidFill>
                  <a:srgbClr val="C00000"/>
                </a:solidFill>
                <a:effectLst/>
                <a:latin typeface="Times New Roman" panose="02020603050405020304" pitchFamily="18" charset="0"/>
                <a:ea typeface="宋体" panose="02010600030101010101" pitchFamily="2" charset="-122"/>
              </a:rPr>
              <a:t>oted for</a:t>
            </a:r>
            <a:endParaRPr lang="zh-CN" altLang="en-US" sz="2300" dirty="0">
              <a:solidFill>
                <a:srgbClr val="C00000"/>
              </a:solidFill>
              <a:effectLst/>
              <a:latin typeface="Times New Roman" panose="02020603050405020304" pitchFamily="18" charset="0"/>
              <a:ea typeface="宋体" panose="02010600030101010101" pitchFamily="2" charset="-122"/>
            </a:endParaRPr>
          </a:p>
        </p:txBody>
      </p:sp>
      <p:sp>
        <p:nvSpPr>
          <p:cNvPr id="28" name="文本框 27"/>
          <p:cNvSpPr txBox="1"/>
          <p:nvPr/>
        </p:nvSpPr>
        <p:spPr>
          <a:xfrm>
            <a:off x="8841721" y="3939775"/>
            <a:ext cx="2463652" cy="446276"/>
          </a:xfrm>
          <a:prstGeom prst="rect">
            <a:avLst/>
          </a:prstGeom>
          <a:noFill/>
        </p:spPr>
        <p:txBody>
          <a:bodyPr wrap="square" rtlCol="0">
            <a:spAutoFit/>
          </a:bodyPr>
          <a:lstStyle/>
          <a:p>
            <a:pPr algn="l"/>
            <a:r>
              <a:rPr lang="en-US" altLang="zh-CN" sz="2300" dirty="0">
                <a:solidFill>
                  <a:srgbClr val="C00000"/>
                </a:solidFill>
                <a:latin typeface="Times New Roman" panose="02020603050405020304" pitchFamily="18" charset="0"/>
                <a:ea typeface="宋体" panose="02010600030101010101" pitchFamily="2" charset="-122"/>
              </a:rPr>
              <a:t>s</a:t>
            </a:r>
            <a:r>
              <a:rPr lang="en-US" altLang="zh-CN" sz="2300" dirty="0">
                <a:solidFill>
                  <a:srgbClr val="C00000"/>
                </a:solidFill>
                <a:effectLst/>
                <a:latin typeface="Times New Roman" panose="02020603050405020304" pitchFamily="18" charset="0"/>
                <a:ea typeface="宋体" panose="02010600030101010101" pitchFamily="2" charset="-122"/>
              </a:rPr>
              <a:t>ome</a:t>
            </a:r>
            <a:r>
              <a:rPr lang="en-US" altLang="zh-CN" sz="2300" dirty="0">
                <a:solidFill>
                  <a:srgbClr val="C00000"/>
                </a:solidFill>
                <a:latin typeface="Times New Roman" panose="02020603050405020304" pitchFamily="18" charset="0"/>
                <a:ea typeface="宋体" panose="02010600030101010101" pitchFamily="2" charset="-122"/>
              </a:rPr>
              <a:t>thing on TV</a:t>
            </a:r>
            <a:endParaRPr lang="zh-CN" altLang="en-US" sz="2300" dirty="0">
              <a:solidFill>
                <a:srgbClr val="C00000"/>
              </a:solidFill>
              <a:effectLst/>
              <a:latin typeface="Times New Roman" panose="02020603050405020304" pitchFamily="18" charset="0"/>
              <a:ea typeface="宋体" panose="02010600030101010101" pitchFamily="2" charset="-122"/>
            </a:endParaRPr>
          </a:p>
        </p:txBody>
      </p:sp>
      <p:sp>
        <p:nvSpPr>
          <p:cNvPr id="29" name="文本框 28"/>
          <p:cNvSpPr txBox="1"/>
          <p:nvPr/>
        </p:nvSpPr>
        <p:spPr>
          <a:xfrm>
            <a:off x="9080399" y="5428399"/>
            <a:ext cx="816689" cy="446276"/>
          </a:xfrm>
          <a:prstGeom prst="rect">
            <a:avLst/>
          </a:prstGeom>
          <a:noFill/>
        </p:spPr>
        <p:txBody>
          <a:bodyPr wrap="square" rtlCol="0">
            <a:spAutoFit/>
          </a:bodyPr>
          <a:lstStyle/>
          <a:p>
            <a:pPr algn="l"/>
            <a:r>
              <a:rPr lang="en-US" altLang="zh-CN" sz="2300" dirty="0">
                <a:solidFill>
                  <a:srgbClr val="C00000"/>
                </a:solidFill>
                <a:latin typeface="Times New Roman" panose="02020603050405020304" pitchFamily="18" charset="0"/>
                <a:ea typeface="宋体" panose="02010600030101010101" pitchFamily="2" charset="-122"/>
              </a:rPr>
              <a:t>trust</a:t>
            </a:r>
            <a:endParaRPr lang="zh-CN" altLang="en-US" sz="2300" dirty="0">
              <a:solidFill>
                <a:srgbClr val="C00000"/>
              </a:solidFill>
              <a:effectLst/>
              <a:latin typeface="Times New Roman" panose="02020603050405020304" pitchFamily="18" charset="0"/>
              <a:ea typeface="宋体" panose="02010600030101010101" pitchFamily="2" charset="-122"/>
            </a:endParaRPr>
          </a:p>
        </p:txBody>
      </p:sp>
      <p:pic>
        <p:nvPicPr>
          <p:cNvPr id="30" name="Task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392798" y="2475072"/>
            <a:ext cx="487363" cy="487363"/>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circle(in)">
                                      <p:cBhvr>
                                        <p:cTn id="12" dur="2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randombar(horizontal)">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93989" fill="hold"/>
                                        <p:tgtEl>
                                          <p:spTgt spid="3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30"/>
                </p:tgtEl>
              </p:cMediaNode>
            </p:audio>
          </p:childTnLst>
        </p:cTn>
      </p:par>
    </p:tnLst>
    <p:bldLst>
      <p:bldP spid="8" grpId="0"/>
      <p:bldP spid="17" grpId="0"/>
      <p:bldP spid="28" grpId="0"/>
      <p:bldP spid="2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21" name="文本框 20"/>
          <p:cNvSpPr txBox="1"/>
          <p:nvPr/>
        </p:nvSpPr>
        <p:spPr>
          <a:xfrm>
            <a:off x="7244966" y="49467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sp>
        <p:nvSpPr>
          <p:cNvPr id="7" name="文本框 6"/>
          <p:cNvSpPr txBox="1"/>
          <p:nvPr/>
        </p:nvSpPr>
        <p:spPr>
          <a:xfrm>
            <a:off x="770890" y="1647825"/>
            <a:ext cx="10659110" cy="391414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 Listening</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(1) An associate editor for a magazine in the USA provided a cheat sheet for us to make friends. Listen to the text and fill in the blanks.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nSpc>
                <a:spcPct val="106000"/>
              </a:lnSpc>
            </a:pPr>
            <a:r>
              <a:rPr lang="en-US" altLang="zh-CN" sz="2300" dirty="0">
                <a:solidFill>
                  <a:srgbClr val="333333"/>
                </a:solidFill>
                <a:latin typeface="Calibri" panose="020F0502020204030204" pitchFamily="34" charset="0"/>
                <a:ea typeface="等线" panose="02010600030101010101" pitchFamily="2" charset="-122"/>
                <a:cs typeface="Calibri" panose="020F0502020204030204" pitchFamily="34" charset="0"/>
              </a:rPr>
              <a:t>3. The next step is (5) ________! After you DTT, wait a period of time, and then refer back to the thing you divulged to them! You are creating an (6) ___________. THE FOUNDATION OF FRIENDSHIP. </a:t>
            </a:r>
          </a:p>
          <a:p>
            <a:pPr>
              <a:lnSpc>
                <a:spcPct val="106000"/>
              </a:lnSpc>
            </a:pPr>
            <a:r>
              <a:rPr lang="en-US" altLang="zh-CN" sz="2300" dirty="0">
                <a:solidFill>
                  <a:srgbClr val="333333"/>
                </a:solidFill>
                <a:latin typeface="Calibri" panose="020F0502020204030204" pitchFamily="34" charset="0"/>
                <a:ea typeface="等线" panose="02010600030101010101" pitchFamily="2" charset="-122"/>
                <a:cs typeface="Calibri" panose="020F0502020204030204" pitchFamily="34" charset="0"/>
              </a:rPr>
              <a:t>4. And finally, you have to ask them to hang out with you (7) ___________. And then again, 2-6 weeks later. Then they should get the (8) ______ and ask you to hang out, too. Now you are friends. Congrats! </a:t>
            </a:r>
            <a:r>
              <a:rPr lang="en-US" altLang="zh-CN" sz="2300" dirty="0">
                <a:solidFill>
                  <a:srgbClr val="333333"/>
                </a:solidFill>
                <a:effectLst/>
                <a:latin typeface="Times New Roman" panose="02020603050405020304" pitchFamily="18" charset="0"/>
                <a:ea typeface="宋体" panose="02010600030101010101" pitchFamily="2" charset="-122"/>
              </a:rPr>
              <a:t> </a:t>
            </a:r>
            <a:endParaRPr lang="zh-CN" altLang="zh-CN" sz="2300" dirty="0">
              <a:effectLst/>
              <a:latin typeface="Times New Roman" panose="02020603050405020304" pitchFamily="18" charset="0"/>
              <a:ea typeface="等线" panose="02010600030101010101" pitchFamily="2" charset="-122"/>
            </a:endParaRP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4" name="页脚占位符 5"/>
          <p:cNvSpPr>
            <a:spLocks noGrp="1"/>
          </p:cNvSpPr>
          <p:nvPr/>
        </p:nvSpPr>
        <p:spPr>
          <a:xfrm>
            <a:off x="4466600" y="77932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sp>
        <p:nvSpPr>
          <p:cNvPr id="13" name="文本框 12"/>
          <p:cNvSpPr txBox="1"/>
          <p:nvPr/>
        </p:nvSpPr>
        <p:spPr>
          <a:xfrm>
            <a:off x="7087205" y="4278178"/>
            <a:ext cx="948465" cy="446276"/>
          </a:xfrm>
          <a:prstGeom prst="rect">
            <a:avLst/>
          </a:prstGeom>
          <a:noFill/>
        </p:spPr>
        <p:txBody>
          <a:bodyPr wrap="square" rtlCol="0">
            <a:spAutoFit/>
          </a:bodyPr>
          <a:lstStyle/>
          <a:p>
            <a:pPr algn="l"/>
            <a:r>
              <a:rPr lang="en-US" altLang="zh-CN" sz="2300" dirty="0">
                <a:solidFill>
                  <a:srgbClr val="C00000"/>
                </a:solidFill>
                <a:latin typeface="Times New Roman" panose="02020603050405020304" pitchFamily="18" charset="0"/>
                <a:ea typeface="宋体" panose="02010600030101010101" pitchFamily="2" charset="-122"/>
              </a:rPr>
              <a:t>hint</a:t>
            </a:r>
            <a:endParaRPr lang="zh-CN" altLang="en-US" sz="2300" dirty="0">
              <a:solidFill>
                <a:srgbClr val="C00000"/>
              </a:solidFill>
              <a:effectLst/>
              <a:latin typeface="Times New Roman" panose="02020603050405020304" pitchFamily="18" charset="0"/>
              <a:ea typeface="宋体" panose="02010600030101010101" pitchFamily="2" charset="-122"/>
            </a:endParaRPr>
          </a:p>
        </p:txBody>
      </p:sp>
      <p:sp>
        <p:nvSpPr>
          <p:cNvPr id="14" name="文本框 13"/>
          <p:cNvSpPr txBox="1"/>
          <p:nvPr/>
        </p:nvSpPr>
        <p:spPr>
          <a:xfrm>
            <a:off x="8432302" y="3148042"/>
            <a:ext cx="1633377" cy="446276"/>
          </a:xfrm>
          <a:prstGeom prst="rect">
            <a:avLst/>
          </a:prstGeom>
          <a:noFill/>
        </p:spPr>
        <p:txBody>
          <a:bodyPr wrap="square" rtlCol="0">
            <a:spAutoFit/>
          </a:bodyPr>
          <a:lstStyle/>
          <a:p>
            <a:pPr algn="l"/>
            <a:r>
              <a:rPr lang="en-US" altLang="zh-CN" sz="2300" dirty="0">
                <a:solidFill>
                  <a:srgbClr val="C00000"/>
                </a:solidFill>
                <a:latin typeface="Times New Roman" panose="02020603050405020304" pitchFamily="18" charset="0"/>
                <a:ea typeface="宋体" panose="02010600030101010101" pitchFamily="2" charset="-122"/>
              </a:rPr>
              <a:t>i</a:t>
            </a:r>
            <a:r>
              <a:rPr lang="en-US" altLang="zh-CN" sz="2300" dirty="0">
                <a:solidFill>
                  <a:srgbClr val="C00000"/>
                </a:solidFill>
                <a:effectLst/>
                <a:latin typeface="Times New Roman" panose="02020603050405020304" pitchFamily="18" charset="0"/>
                <a:ea typeface="宋体" panose="02010600030101010101" pitchFamily="2" charset="-122"/>
              </a:rPr>
              <a:t>nside joke</a:t>
            </a:r>
            <a:endParaRPr lang="zh-CN" altLang="en-US" sz="2300" dirty="0">
              <a:solidFill>
                <a:srgbClr val="C00000"/>
              </a:solidFill>
              <a:effectLst/>
              <a:latin typeface="Times New Roman" panose="02020603050405020304" pitchFamily="18" charset="0"/>
              <a:ea typeface="宋体" panose="02010600030101010101" pitchFamily="2" charset="-122"/>
            </a:endParaRPr>
          </a:p>
        </p:txBody>
      </p:sp>
      <p:sp>
        <p:nvSpPr>
          <p:cNvPr id="15" name="文本框 14"/>
          <p:cNvSpPr txBox="1"/>
          <p:nvPr/>
        </p:nvSpPr>
        <p:spPr>
          <a:xfrm>
            <a:off x="8053774" y="3916397"/>
            <a:ext cx="2042091" cy="446276"/>
          </a:xfrm>
          <a:prstGeom prst="rect">
            <a:avLst/>
          </a:prstGeom>
          <a:noFill/>
        </p:spPr>
        <p:txBody>
          <a:bodyPr wrap="square" rtlCol="0">
            <a:spAutoFit/>
          </a:bodyPr>
          <a:lstStyle/>
          <a:p>
            <a:pPr algn="l"/>
            <a:r>
              <a:rPr lang="en-US" altLang="zh-CN" sz="2300" dirty="0">
                <a:solidFill>
                  <a:srgbClr val="C00000"/>
                </a:solidFill>
                <a:latin typeface="Times New Roman" panose="02020603050405020304" pitchFamily="18" charset="0"/>
                <a:ea typeface="宋体" panose="02010600030101010101" pitchFamily="2" charset="-122"/>
              </a:rPr>
              <a:t>one and one</a:t>
            </a:r>
            <a:endParaRPr lang="zh-CN" altLang="en-US" sz="2300" dirty="0">
              <a:solidFill>
                <a:srgbClr val="C00000"/>
              </a:solidFill>
              <a:effectLst/>
              <a:latin typeface="Times New Roman" panose="02020603050405020304" pitchFamily="18" charset="0"/>
              <a:ea typeface="宋体" panose="02010600030101010101" pitchFamily="2" charset="-122"/>
            </a:endParaRPr>
          </a:p>
        </p:txBody>
      </p:sp>
      <p:sp>
        <p:nvSpPr>
          <p:cNvPr id="18" name="文本框 17"/>
          <p:cNvSpPr txBox="1"/>
          <p:nvPr/>
        </p:nvSpPr>
        <p:spPr>
          <a:xfrm>
            <a:off x="3542790" y="2826374"/>
            <a:ext cx="1196827" cy="446276"/>
          </a:xfrm>
          <a:prstGeom prst="rect">
            <a:avLst/>
          </a:prstGeom>
          <a:noFill/>
        </p:spPr>
        <p:txBody>
          <a:bodyPr wrap="square" rtlCol="0">
            <a:spAutoFit/>
          </a:bodyPr>
          <a:lstStyle/>
          <a:p>
            <a:pPr algn="l"/>
            <a:r>
              <a:rPr lang="en-US" altLang="zh-CN" sz="2300" dirty="0">
                <a:solidFill>
                  <a:srgbClr val="C00000"/>
                </a:solidFill>
                <a:effectLst/>
                <a:latin typeface="Times New Roman" panose="02020603050405020304" pitchFamily="18" charset="0"/>
                <a:ea typeface="宋体" panose="02010600030101010101" pitchFamily="2" charset="-122"/>
              </a:rPr>
              <a:t>crucial</a:t>
            </a:r>
            <a:endParaRPr lang="zh-CN" altLang="en-US" sz="2300" dirty="0">
              <a:solidFill>
                <a:srgbClr val="C00000"/>
              </a:solidFill>
              <a:effectLst/>
              <a:latin typeface="Times New Roman" panose="02020603050405020304" pitchFamily="18" charset="0"/>
              <a:ea typeface="宋体" panose="02010600030101010101" pitchFamily="2" charset="-122"/>
            </a:endParaRPr>
          </a:p>
        </p:txBody>
      </p:sp>
      <p:pic>
        <p:nvPicPr>
          <p:cNvPr id="30" name="Task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29628" y="2505552"/>
            <a:ext cx="487363" cy="487363"/>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randombar(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7" dur="500"/>
                                        <p:tgtEl>
                                          <p:spTgt spid="1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93989" fill="hold"/>
                                        <p:tgtEl>
                                          <p:spTgt spid="3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30"/>
                </p:tgtEl>
              </p:cMediaNode>
            </p:audio>
          </p:childTnLst>
        </p:cTn>
      </p:par>
    </p:tnLst>
    <p:bldLst>
      <p:bldP spid="13" grpId="0"/>
      <p:bldP spid="14" grpId="0"/>
      <p:bldP spid="1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pic>
        <p:nvPicPr>
          <p:cNvPr id="10" name="图片 9"/>
          <p:cNvPicPr>
            <a:picLocks noChangeAspect="1"/>
          </p:cNvPicPr>
          <p:nvPr/>
        </p:nvPicPr>
        <p:blipFill>
          <a:blip r:embed="rId5"/>
          <a:stretch>
            <a:fillRect/>
          </a:stretch>
        </p:blipFill>
        <p:spPr>
          <a:xfrm>
            <a:off x="992253" y="14373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6"/>
            <a:stretch>
              <a:fillRect/>
            </a:stretch>
          </p:blipFill>
          <p:spPr>
            <a:xfrm>
              <a:off x="1635" y="568"/>
              <a:ext cx="1538" cy="1537"/>
            </a:xfrm>
            <a:prstGeom prst="rect">
              <a:avLst/>
            </a:prstGeom>
            <a:noFill/>
            <a:ln w="9525">
              <a:noFill/>
            </a:ln>
          </p:spPr>
        </p:pic>
      </p:grpSp>
      <p:sp>
        <p:nvSpPr>
          <p:cNvPr id="4" name="页脚占位符 5"/>
          <p:cNvSpPr>
            <a:spLocks noGrp="1"/>
          </p:cNvSpPr>
          <p:nvPr/>
        </p:nvSpPr>
        <p:spPr>
          <a:xfrm>
            <a:off x="4466600" y="77932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sp>
        <p:nvSpPr>
          <p:cNvPr id="5" name="文本框 4"/>
          <p:cNvSpPr txBox="1"/>
          <p:nvPr/>
        </p:nvSpPr>
        <p:spPr>
          <a:xfrm>
            <a:off x="981075" y="1477645"/>
            <a:ext cx="10814050" cy="1353185"/>
          </a:xfrm>
          <a:prstGeom prst="rect">
            <a:avLst/>
          </a:prstGeom>
          <a:noFill/>
        </p:spPr>
        <p:txBody>
          <a:bodyPr wrap="square">
            <a:spAutoFit/>
          </a:bodyPr>
          <a:lstStyle/>
          <a:p>
            <a:pPr algn="l">
              <a:lnSpc>
                <a:spcPct val="114000"/>
              </a:lnSpc>
              <a:buClrTx/>
              <a:buSzTx/>
              <a:buFontTx/>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(2) Fill out the following form on how to make friends, and then share your answers with your partner.</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7173211" y="50800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8"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5957689">
            <a:off x="1603995" y="5855355"/>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6"/>
          <p:cNvSpPr>
            <a:spLocks noChangeArrowheads="1"/>
          </p:cNvSpPr>
          <p:nvPr/>
        </p:nvSpPr>
        <p:spPr bwMode="auto">
          <a:xfrm>
            <a:off x="2076727" y="5855355"/>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12" name="动作按钮: 后退或前一项 11">
            <a:hlinkClick r:id="rId8" action="ppaction://hlinksldjump" highlightClick="1"/>
          </p:cNvPr>
          <p:cNvSpPr/>
          <p:nvPr/>
        </p:nvSpPr>
        <p:spPr>
          <a:xfrm>
            <a:off x="11232272" y="5789575"/>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表格 8"/>
          <p:cNvGraphicFramePr>
            <a:graphicFrameLocks noGrp="1"/>
          </p:cNvGraphicFramePr>
          <p:nvPr>
            <p:custDataLst>
              <p:tags r:id="rId1"/>
            </p:custDataLst>
          </p:nvPr>
        </p:nvGraphicFramePr>
        <p:xfrm>
          <a:off x="1219200" y="2898837"/>
          <a:ext cx="9753600" cy="2940050"/>
        </p:xfrm>
        <a:graphic>
          <a:graphicData uri="http://schemas.openxmlformats.org/drawingml/2006/table">
            <a:tbl>
              <a:tblPr firstRow="1" bandRow="1">
                <a:tableStyleId>{2A488322-F2BA-4B5B-9748-0D474271808F}</a:tableStyleId>
              </a:tblPr>
              <a:tblGrid>
                <a:gridCol w="4876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1097280">
                <a:tc>
                  <a:txBody>
                    <a:bodyPr/>
                    <a:lstStyle/>
                    <a:p>
                      <a:pPr algn="ctr" fontAlgn="auto"/>
                      <a:r>
                        <a:rPr lang="en-US" altLang="zh-CN" sz="2200" dirty="0"/>
                        <a:t>Something light to start conversation with (List two examples based on your personal experience )</a:t>
                      </a:r>
                    </a:p>
                  </a:txBody>
                  <a:tcPr anchor="ctr">
                    <a:solidFill>
                      <a:schemeClr val="accent6">
                        <a:lumMod val="50000"/>
                      </a:schemeClr>
                    </a:solidFill>
                  </a:tcPr>
                </a:tc>
                <a:tc>
                  <a:txBody>
                    <a:bodyPr/>
                    <a:lstStyle/>
                    <a:p>
                      <a:pPr algn="ctr" fontAlgn="auto"/>
                      <a:r>
                        <a:rPr lang="en-US" altLang="zh-CN" sz="2200" dirty="0"/>
                        <a:t>Tiny secrets to share with others (List two examples based on your personal experience )</a:t>
                      </a:r>
                    </a:p>
                  </a:txBody>
                  <a:tcPr anchor="ctr">
                    <a:solidFill>
                      <a:schemeClr val="accent6">
                        <a:lumMod val="50000"/>
                      </a:schemeClr>
                    </a:solidFill>
                  </a:tcPr>
                </a:tc>
                <a:extLst>
                  <a:ext uri="{0D108BD9-81ED-4DB2-BD59-A6C34878D82A}">
                    <a16:rowId xmlns:a16="http://schemas.microsoft.com/office/drawing/2014/main" val="10000"/>
                  </a:ext>
                </a:extLst>
              </a:tr>
              <a:tr h="410210">
                <a:tc>
                  <a:txBody>
                    <a:bodyPr/>
                    <a:lstStyle/>
                    <a:p>
                      <a:pPr algn="ctr"/>
                      <a:endParaRPr lang="zh-CN" altLang="en-US" dirty="0"/>
                    </a:p>
                  </a:txBody>
                  <a:tcPr/>
                </a:tc>
                <a:tc>
                  <a:txBody>
                    <a:bodyPr/>
                    <a:lstStyle/>
                    <a:p>
                      <a:pPr algn="ctr"/>
                      <a:endParaRPr lang="zh-CN" altLang="en-US" dirty="0"/>
                    </a:p>
                  </a:txBody>
                  <a:tcPr/>
                </a:tc>
                <a:extLst>
                  <a:ext uri="{0D108BD9-81ED-4DB2-BD59-A6C34878D82A}">
                    <a16:rowId xmlns:a16="http://schemas.microsoft.com/office/drawing/2014/main" val="10001"/>
                  </a:ext>
                </a:extLst>
              </a:tr>
              <a:tr h="339090">
                <a:tc>
                  <a:txBody>
                    <a:bodyPr/>
                    <a:lstStyle/>
                    <a:p>
                      <a:pPr algn="ctr"/>
                      <a:endParaRPr lang="zh-CN" altLang="en-US" dirty="0"/>
                    </a:p>
                  </a:txBody>
                  <a:tcPr>
                    <a:solidFill>
                      <a:srgbClr val="E7E7E7"/>
                    </a:solidFill>
                  </a:tcPr>
                </a:tc>
                <a:tc>
                  <a:txBody>
                    <a:bodyPr/>
                    <a:lstStyle/>
                    <a:p>
                      <a:pPr algn="ctr"/>
                      <a:endParaRPr lang="zh-CN" altLang="en-US" dirty="0"/>
                    </a:p>
                  </a:txBody>
                  <a:tcPr>
                    <a:solidFill>
                      <a:srgbClr val="E7E7E7"/>
                    </a:solidFill>
                  </a:tcPr>
                </a:tc>
                <a:extLst>
                  <a:ext uri="{0D108BD9-81ED-4DB2-BD59-A6C34878D82A}">
                    <a16:rowId xmlns:a16="http://schemas.microsoft.com/office/drawing/2014/main" val="10002"/>
                  </a:ext>
                </a:extLst>
              </a:tr>
              <a:tr h="283845">
                <a:tc gridSpan="2">
                  <a:txBody>
                    <a:bodyPr/>
                    <a:lstStyle/>
                    <a:p>
                      <a:pPr algn="ctr"/>
                      <a:r>
                        <a:rPr lang="en-US" altLang="zh-CN" sz="2200" b="1" dirty="0">
                          <a:solidFill>
                            <a:schemeClr val="bg1"/>
                          </a:solidFill>
                        </a:rPr>
                        <a:t>I have some suggestions about making new friends.</a:t>
                      </a:r>
                      <a:endParaRPr lang="zh-CN" altLang="en-US" sz="2200" b="1" dirty="0">
                        <a:solidFill>
                          <a:schemeClr val="bg1"/>
                        </a:solidFill>
                      </a:endParaRPr>
                    </a:p>
                  </a:txBody>
                  <a:tcPr>
                    <a:solidFill>
                      <a:schemeClr val="accent6">
                        <a:lumMod val="50000"/>
                      </a:schemeClr>
                    </a:solidFill>
                  </a:tcPr>
                </a:tc>
                <a:tc hMerge="1">
                  <a:txBody>
                    <a:bodyPr/>
                    <a:lstStyle/>
                    <a:p>
                      <a:endParaRPr lang="zh-CN"/>
                    </a:p>
                  </a:txBody>
                  <a:tcPr/>
                </a:tc>
                <a:extLst>
                  <a:ext uri="{0D108BD9-81ED-4DB2-BD59-A6C34878D82A}">
                    <a16:rowId xmlns:a16="http://schemas.microsoft.com/office/drawing/2014/main" val="10003"/>
                  </a:ext>
                </a:extLst>
              </a:tr>
              <a:tr h="639445">
                <a:tc gridSpan="2">
                  <a:txBody>
                    <a:bodyPr/>
                    <a:lstStyle/>
                    <a:p>
                      <a:pPr algn="ctr"/>
                      <a:endParaRPr lang="en-US" altLang="zh-CN" dirty="0"/>
                    </a:p>
                    <a:p>
                      <a:pPr algn="ctr"/>
                      <a:endParaRPr lang="en-US" altLang="zh-CN" dirty="0"/>
                    </a:p>
                  </a:txBody>
                  <a:tcPr>
                    <a:solidFill>
                      <a:srgbClr val="E7E7E7"/>
                    </a:solidFill>
                  </a:tcPr>
                </a:tc>
                <a:tc hMerge="1">
                  <a:txBody>
                    <a:bodyPr/>
                    <a:lstStyle/>
                    <a:p>
                      <a:endParaRPr lang="zh-CN"/>
                    </a:p>
                  </a:txBody>
                  <a:tcPr/>
                </a:tc>
                <a:extLst>
                  <a:ext uri="{0D108BD9-81ED-4DB2-BD59-A6C34878D82A}">
                    <a16:rowId xmlns:a16="http://schemas.microsoft.com/office/drawing/2014/main" val="10004"/>
                  </a:ext>
                </a:extLst>
              </a:tr>
            </a:tbl>
          </a:graphicData>
        </a:graphic>
      </p:graphicFrame>
      <p:sp>
        <p:nvSpPr>
          <p:cNvPr id="20" name="文本框 19"/>
          <p:cNvSpPr txBox="1"/>
          <p:nvPr/>
        </p:nvSpPr>
        <p:spPr>
          <a:xfrm>
            <a:off x="1378338" y="4369506"/>
            <a:ext cx="4826332" cy="400110"/>
          </a:xfrm>
          <a:prstGeom prst="rect">
            <a:avLst/>
          </a:prstGeom>
          <a:noFill/>
        </p:spPr>
        <p:txBody>
          <a:bodyPr wrap="square" rtlCol="0">
            <a:spAutoFit/>
          </a:bodyPr>
          <a:lstStyle/>
          <a:p>
            <a:pPr algn="l"/>
            <a:r>
              <a:rPr lang="en-US" altLang="zh-CN" sz="2000" b="0" i="0" u="none" strike="noStrike" baseline="0" dirty="0">
                <a:solidFill>
                  <a:srgbClr val="5A5A1F"/>
                </a:solidFill>
              </a:rPr>
              <a:t>The new restaurant off campus is very good.</a:t>
            </a:r>
            <a:endParaRPr lang="zh-CN" altLang="en-US" sz="2800" dirty="0">
              <a:effectLst/>
              <a:ea typeface="宋体" panose="02010600030101010101" pitchFamily="2" charset="-122"/>
            </a:endParaRPr>
          </a:p>
        </p:txBody>
      </p:sp>
      <p:sp>
        <p:nvSpPr>
          <p:cNvPr id="28" name="文本框 27"/>
          <p:cNvSpPr txBox="1"/>
          <p:nvPr/>
        </p:nvSpPr>
        <p:spPr>
          <a:xfrm>
            <a:off x="1430201" y="4005619"/>
            <a:ext cx="4826332" cy="400110"/>
          </a:xfrm>
          <a:prstGeom prst="rect">
            <a:avLst/>
          </a:prstGeom>
          <a:noFill/>
        </p:spPr>
        <p:txBody>
          <a:bodyPr wrap="square" rtlCol="0">
            <a:spAutoFit/>
          </a:bodyPr>
          <a:lstStyle/>
          <a:p>
            <a:pPr algn="l"/>
            <a:r>
              <a:rPr lang="en-US" altLang="zh-CN" sz="2000" b="0" i="0" u="none" strike="noStrike" baseline="0" dirty="0">
                <a:solidFill>
                  <a:srgbClr val="5A5A1F"/>
                </a:solidFill>
              </a:rPr>
              <a:t>I am a fan of Taylor Swift.</a:t>
            </a:r>
          </a:p>
        </p:txBody>
      </p:sp>
      <p:sp>
        <p:nvSpPr>
          <p:cNvPr id="29" name="文本框 28"/>
          <p:cNvSpPr txBox="1"/>
          <p:nvPr/>
        </p:nvSpPr>
        <p:spPr>
          <a:xfrm>
            <a:off x="6505634" y="4005619"/>
            <a:ext cx="4826332" cy="400110"/>
          </a:xfrm>
          <a:prstGeom prst="rect">
            <a:avLst/>
          </a:prstGeom>
          <a:noFill/>
        </p:spPr>
        <p:txBody>
          <a:bodyPr wrap="square" rtlCol="0">
            <a:spAutoFit/>
          </a:bodyPr>
          <a:lstStyle/>
          <a:p>
            <a:pPr algn="l"/>
            <a:r>
              <a:rPr lang="en-US" altLang="zh-CN" sz="2000" b="0" i="0" u="none" strike="noStrike" baseline="0" dirty="0">
                <a:solidFill>
                  <a:srgbClr val="5A5A1F"/>
                </a:solidFill>
              </a:rPr>
              <a:t>I haven’t watched The Avengers.</a:t>
            </a:r>
          </a:p>
        </p:txBody>
      </p:sp>
      <p:sp>
        <p:nvSpPr>
          <p:cNvPr id="31" name="文本框 30"/>
          <p:cNvSpPr txBox="1"/>
          <p:nvPr/>
        </p:nvSpPr>
        <p:spPr>
          <a:xfrm>
            <a:off x="6505634" y="4369506"/>
            <a:ext cx="4826332" cy="400110"/>
          </a:xfrm>
          <a:prstGeom prst="rect">
            <a:avLst/>
          </a:prstGeom>
          <a:noFill/>
        </p:spPr>
        <p:txBody>
          <a:bodyPr wrap="square" rtlCol="0">
            <a:spAutoFit/>
          </a:bodyPr>
          <a:lstStyle/>
          <a:p>
            <a:pPr algn="l"/>
            <a:r>
              <a:rPr lang="en-US" altLang="zh-CN" sz="2000" b="0" i="0" u="none" strike="noStrike" baseline="0" dirty="0">
                <a:solidFill>
                  <a:srgbClr val="5A5A1F"/>
                </a:solidFill>
              </a:rPr>
              <a:t>I like horror movies.</a:t>
            </a:r>
          </a:p>
        </p:txBody>
      </p:sp>
      <p:sp>
        <p:nvSpPr>
          <p:cNvPr id="32" name="文本框 31"/>
          <p:cNvSpPr txBox="1"/>
          <p:nvPr/>
        </p:nvSpPr>
        <p:spPr>
          <a:xfrm>
            <a:off x="1301625" y="5189545"/>
            <a:ext cx="9753600" cy="707886"/>
          </a:xfrm>
          <a:prstGeom prst="rect">
            <a:avLst/>
          </a:prstGeom>
          <a:noFill/>
        </p:spPr>
        <p:txBody>
          <a:bodyPr wrap="square" rtlCol="0">
            <a:spAutoFit/>
          </a:bodyPr>
          <a:lstStyle/>
          <a:p>
            <a:pPr algn="l"/>
            <a:r>
              <a:rPr lang="en-US" altLang="zh-CN" sz="2000" b="0" i="0" u="none" strike="noStrike" baseline="0" dirty="0">
                <a:solidFill>
                  <a:srgbClr val="5A5A1F"/>
                </a:solidFill>
              </a:rPr>
              <a:t>I suggest that we should step out of our comfort zone. We can head out to a café and try to</a:t>
            </a:r>
          </a:p>
          <a:p>
            <a:pPr algn="l"/>
            <a:r>
              <a:rPr lang="en-US" altLang="zh-CN" sz="2000" b="0" i="0" u="none" strike="noStrike" baseline="0" dirty="0">
                <a:solidFill>
                  <a:srgbClr val="5A5A1F"/>
                </a:solidFill>
              </a:rPr>
              <a:t>strike up conversation with people.</a:t>
            </a:r>
          </a:p>
        </p:txBody>
      </p:sp>
      <p:pic>
        <p:nvPicPr>
          <p:cNvPr id="33" name="Task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3429000" y="2343243"/>
            <a:ext cx="487363" cy="487363"/>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randombar(horizontal)">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1">
                                            <p:txEl>
                                              <p:pRg st="0" end="0"/>
                                            </p:txEl>
                                          </p:spTgt>
                                        </p:tgtEl>
                                        <p:attrNameLst>
                                          <p:attrName>style.visibility</p:attrName>
                                        </p:attrNameLst>
                                      </p:cBhvr>
                                      <p:to>
                                        <p:strVal val="visible"/>
                                      </p:to>
                                    </p:set>
                                    <p:animEffect transition="in" filter="randombar(horizontal)">
                                      <p:cBhvr>
                                        <p:cTn id="22" dur="500"/>
                                        <p:tgtEl>
                                          <p:spTgt spid="3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randombar(horizontal)">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12043"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33"/>
                </p:tgtEl>
              </p:cMediaNode>
            </p:audio>
          </p:childTnLst>
        </p:cTn>
      </p:par>
    </p:tnLst>
    <p:bldLst>
      <p:bldP spid="20" grpId="0"/>
      <p:bldP spid="28" grpId="0"/>
      <p:bldP spid="29" grpId="0"/>
      <p:bldP spid="3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89305" y="1636395"/>
            <a:ext cx="4476115" cy="135318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S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Speaking</a:t>
            </a:r>
          </a:p>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Discuss with your partner about the following questions. </a:t>
            </a: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7074786" y="48705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5957689">
            <a:off x="802163" y="4219823"/>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6"/>
          <p:cNvSpPr>
            <a:spLocks noChangeArrowheads="1"/>
          </p:cNvSpPr>
          <p:nvPr/>
        </p:nvSpPr>
        <p:spPr bwMode="auto">
          <a:xfrm>
            <a:off x="1250315" y="4167505"/>
            <a:ext cx="3069590" cy="461645"/>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pic>
        <p:nvPicPr>
          <p:cNvPr id="20" name="图片 19"/>
          <p:cNvPicPr>
            <a:picLocks noChangeAspect="1"/>
          </p:cNvPicPr>
          <p:nvPr/>
        </p:nvPicPr>
        <p:blipFill>
          <a:blip r:embed="rId3"/>
          <a:stretch>
            <a:fillRect/>
          </a:stretch>
        </p:blipFill>
        <p:spPr>
          <a:xfrm>
            <a:off x="882732" y="1545764"/>
            <a:ext cx="640936" cy="562294"/>
          </a:xfrm>
          <a:prstGeom prst="rect">
            <a:avLst/>
          </a:prstGeom>
        </p:spPr>
      </p:pic>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5234940" y="1819275"/>
            <a:ext cx="6413500" cy="4251325"/>
          </a:xfrm>
          <a:prstGeom prst="rect">
            <a:avLst/>
          </a:prstGeom>
        </p:spPr>
      </p:pic>
    </p:spTree>
  </p:cSld>
  <p:clrMapOvr>
    <a:masterClrMapping/>
  </p:clrMapOvr>
  <p:transition>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8068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12265"/>
            <a:ext cx="10840085" cy="345630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Make sense of the words or expressions marked in bold in the following sentences, and then translate the sentences into Chinese. </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1.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How I couldn’t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get past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superficial conversation or how I couldn’t seem to enjoy parties.</a:t>
            </a:r>
            <a:endParaRPr lang="en-US"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2.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I started studying for standardized tests in the 10th year,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hammering out</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 extracurricular activities and A.P. courses all through the 11th year.</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79371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5" name="文本框 4"/>
          <p:cNvSpPr txBox="1"/>
          <p:nvPr/>
        </p:nvSpPr>
        <p:spPr>
          <a:xfrm>
            <a:off x="1070610" y="3756660"/>
            <a:ext cx="6908800" cy="429895"/>
          </a:xfrm>
          <a:prstGeom prst="rect">
            <a:avLst/>
          </a:prstGeom>
          <a:noFill/>
        </p:spPr>
        <p:txBody>
          <a:bodyPr wrap="square" rtlCol="0">
            <a:spAutoFit/>
          </a:bodyPr>
          <a:lstStyle/>
          <a:p>
            <a:r>
              <a:rPr lang="zh-CN" altLang="en-US" sz="2200" dirty="0">
                <a:solidFill>
                  <a:srgbClr val="C00000"/>
                </a:solidFill>
                <a:latin typeface="微软雅黑" panose="020B0503020204020204" charset="-122"/>
                <a:ea typeface="微软雅黑" panose="020B0503020204020204" charset="-122"/>
              </a:rPr>
              <a:t>我是多么不能</a:t>
            </a:r>
            <a:r>
              <a:rPr lang="zh-CN" altLang="en-US" sz="2200" u="sng" dirty="0">
                <a:solidFill>
                  <a:srgbClr val="C00000"/>
                </a:solidFill>
                <a:latin typeface="微软雅黑" panose="020B0503020204020204" charset="-122"/>
                <a:ea typeface="微软雅黑" panose="020B0503020204020204" charset="-122"/>
              </a:rPr>
              <a:t>容忍</a:t>
            </a:r>
            <a:r>
              <a:rPr lang="zh-CN" altLang="en-US" sz="2200" dirty="0">
                <a:solidFill>
                  <a:srgbClr val="C00000"/>
                </a:solidFill>
                <a:latin typeface="微软雅黑" panose="020B0503020204020204" charset="-122"/>
                <a:ea typeface="微软雅黑" panose="020B0503020204020204" charset="-122"/>
              </a:rPr>
              <a:t>应酬话，多么不能装作喜欢聚会。</a:t>
            </a:r>
            <a:endParaRPr lang="zh-CN" altLang="en-US" sz="2200" dirty="0">
              <a:solidFill>
                <a:srgbClr val="C00000"/>
              </a:solidFill>
              <a:effectLst/>
              <a:latin typeface="微软雅黑" panose="020B0503020204020204" charset="-122"/>
              <a:ea typeface="微软雅黑" panose="020B0503020204020204" charset="-122"/>
            </a:endParaRPr>
          </a:p>
        </p:txBody>
      </p:sp>
      <p:sp>
        <p:nvSpPr>
          <p:cNvPr id="15" name="文本框 14"/>
          <p:cNvSpPr txBox="1"/>
          <p:nvPr/>
        </p:nvSpPr>
        <p:spPr>
          <a:xfrm>
            <a:off x="983615" y="5002530"/>
            <a:ext cx="9926955" cy="768350"/>
          </a:xfrm>
          <a:prstGeom prst="rect">
            <a:avLst/>
          </a:prstGeom>
          <a:noFill/>
        </p:spPr>
        <p:txBody>
          <a:bodyPr wrap="square" rtlCol="0">
            <a:spAutoFit/>
          </a:bodyPr>
          <a:lstStyle/>
          <a:p>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十年级的时候，我开始努力学习，应对各种标准化考试。在整个十一年级阶段，我都</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rPr>
              <a:t>竭力参加</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各类课外活动，</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rPr>
              <a:t>苦读</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大学预修课程。	</a:t>
            </a:r>
            <a:endParaRPr lang="zh-CN" altLang="en-US" sz="2200" dirty="0">
              <a:solidFill>
                <a:srgbClr val="C00000"/>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8068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12265"/>
            <a:ext cx="10840085" cy="352679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Make sense of the words or expressions marked in bold in the following sentences, and then translate the sentences into Chinese. </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3.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I wasn’t interested in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forging fake relationships out of necessity</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 I wanted genuine friendships that I could treasure.</a:t>
            </a:r>
          </a:p>
          <a:p>
            <a:pPr>
              <a:lnSpc>
                <a:spcPct val="114000"/>
              </a:lnSpc>
            </a:pPr>
            <a:endParaRPr lang="en-US" altLang="zh-CN" sz="28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4. But by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putting myself out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there, I found so many communities on campus to invest myself in, and where I knew I would be happily received.</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79371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1025525" y="3783965"/>
            <a:ext cx="10734675" cy="429895"/>
          </a:xfrm>
          <a:prstGeom prst="rect">
            <a:avLst/>
          </a:prstGeom>
          <a:noFill/>
        </p:spPr>
        <p:txBody>
          <a:bodyPr wrap="square" rtlCol="0">
            <a:spAutoFit/>
          </a:bodyPr>
          <a:lstStyle/>
          <a:p>
            <a:pPr lvl="0"/>
            <a:r>
              <a:rPr lang="zh-CN" altLang="en-US" sz="2200" dirty="0">
                <a:solidFill>
                  <a:srgbClr val="C00000"/>
                </a:solidFill>
                <a:latin typeface="微软雅黑" panose="020B0503020204020204" charset="-122"/>
                <a:ea typeface="微软雅黑" panose="020B0503020204020204" charset="-122"/>
              </a:rPr>
              <a:t>对</a:t>
            </a:r>
            <a:r>
              <a:rPr lang="zh-CN" altLang="en-US" sz="2200" u="sng" dirty="0">
                <a:solidFill>
                  <a:srgbClr val="C00000"/>
                </a:solidFill>
                <a:latin typeface="微软雅黑" panose="020B0503020204020204" charset="-122"/>
                <a:ea typeface="微软雅黑" panose="020B0503020204020204" charset="-122"/>
              </a:rPr>
              <a:t>出于必要而去营造虚假的友情</a:t>
            </a:r>
            <a:r>
              <a:rPr lang="zh-CN" altLang="en-US" sz="2200" dirty="0">
                <a:solidFill>
                  <a:srgbClr val="C00000"/>
                </a:solidFill>
                <a:latin typeface="微软雅黑" panose="020B0503020204020204" charset="-122"/>
                <a:ea typeface="微软雅黑" panose="020B0503020204020204" charset="-122"/>
              </a:rPr>
              <a:t>，我毫无兴趣。我所希冀的是值得我珍惜的真正友谊。</a:t>
            </a:r>
            <a:endParaRPr lang="zh-CN" altLang="zh-CN" sz="2200" dirty="0">
              <a:solidFill>
                <a:srgbClr val="C00000"/>
              </a:solidFill>
              <a:latin typeface="微软雅黑" panose="020B0503020204020204" charset="-122"/>
              <a:ea typeface="微软雅黑" panose="020B0503020204020204" charset="-122"/>
            </a:endParaRPr>
          </a:p>
        </p:txBody>
      </p:sp>
      <p:sp>
        <p:nvSpPr>
          <p:cNvPr id="7" name="文本框 6"/>
          <p:cNvSpPr txBox="1"/>
          <p:nvPr/>
        </p:nvSpPr>
        <p:spPr>
          <a:xfrm>
            <a:off x="1025525" y="5139055"/>
            <a:ext cx="10395585" cy="768350"/>
          </a:xfrm>
          <a:prstGeom prst="rect">
            <a:avLst/>
          </a:prstGeom>
          <a:noFill/>
        </p:spPr>
        <p:txBody>
          <a:bodyPr wrap="square" rtlCol="0">
            <a:spAutoFit/>
          </a:bodyPr>
          <a:lstStyle/>
          <a:p>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但在</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rPr>
              <a:t>走出自我</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之后，我发现大学校园里有许许多多能让我全身心参与的学生社团，而且我知道，那里的人会欣然接纳我。	</a:t>
            </a:r>
            <a:endParaRPr lang="zh-CN" altLang="en-US" sz="2200" dirty="0">
              <a:solidFill>
                <a:srgbClr val="C00000"/>
              </a:solidFill>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8068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12265"/>
            <a:ext cx="10840085" cy="303593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Make sense of the words or expressions marked in bold in the following sentences, and then translate the sentences into Chinese. </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5. I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poured my loneliness into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the four-and-a-half-minute film I made.</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6. It was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overwhelming</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in the most beautiful way, and was further proof that I wasn’t alone in my experience.</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79371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p:cNvSpPr txBox="1"/>
          <p:nvPr/>
        </p:nvSpPr>
        <p:spPr>
          <a:xfrm>
            <a:off x="1031240" y="3343275"/>
            <a:ext cx="9406890" cy="429895"/>
          </a:xfrm>
          <a:prstGeom prst="rect">
            <a:avLst/>
          </a:prstGeom>
          <a:noFill/>
        </p:spPr>
        <p:txBody>
          <a:bodyPr wrap="square" rtlCol="0">
            <a:spAutoFit/>
          </a:bodyPr>
          <a:lstStyle/>
          <a:p>
            <a:r>
              <a:rPr lang="zh-CN" altLang="en-US" sz="2200" dirty="0">
                <a:solidFill>
                  <a:srgbClr val="C00000"/>
                </a:solidFill>
                <a:latin typeface="微软雅黑" panose="020B0503020204020204" charset="-122"/>
                <a:ea typeface="微软雅黑" panose="020B0503020204020204" charset="-122"/>
              </a:rPr>
              <a:t>我</a:t>
            </a:r>
            <a:r>
              <a:rPr lang="zh-CN" altLang="en-US" sz="2200" u="sng" dirty="0">
                <a:solidFill>
                  <a:srgbClr val="C00000"/>
                </a:solidFill>
                <a:latin typeface="微软雅黑" panose="020B0503020204020204" charset="-122"/>
                <a:ea typeface="微软雅黑" panose="020B0503020204020204" charset="-122"/>
              </a:rPr>
              <a:t>把自己全部的寂寥之情都倾注在</a:t>
            </a:r>
            <a:r>
              <a:rPr lang="zh-CN" altLang="en-US" sz="2200" dirty="0">
                <a:solidFill>
                  <a:srgbClr val="C00000"/>
                </a:solidFill>
                <a:latin typeface="微软雅黑" panose="020B0503020204020204" charset="-122"/>
                <a:ea typeface="微软雅黑" panose="020B0503020204020204" charset="-122"/>
              </a:rPr>
              <a:t>这部我制作的四分半钟的视频里。</a:t>
            </a:r>
            <a:endParaRPr lang="zh-CN" altLang="en-US" sz="2200" dirty="0">
              <a:solidFill>
                <a:srgbClr val="C00000"/>
              </a:solidFill>
              <a:effectLst/>
              <a:latin typeface="微软雅黑" panose="020B0503020204020204" charset="-122"/>
              <a:ea typeface="微软雅黑" panose="020B0503020204020204" charset="-122"/>
            </a:endParaRPr>
          </a:p>
        </p:txBody>
      </p:sp>
      <p:sp>
        <p:nvSpPr>
          <p:cNvPr id="5" name="文本框 4"/>
          <p:cNvSpPr txBox="1"/>
          <p:nvPr/>
        </p:nvSpPr>
        <p:spPr>
          <a:xfrm>
            <a:off x="1050925" y="4589780"/>
            <a:ext cx="9387840" cy="429895"/>
          </a:xfrm>
          <a:prstGeom prst="rect">
            <a:avLst/>
          </a:prstGeom>
          <a:noFill/>
        </p:spPr>
        <p:txBody>
          <a:bodyPr wrap="square" rtlCol="0">
            <a:spAutoFit/>
          </a:bodyPr>
          <a:lstStyle/>
          <a:p>
            <a:pPr lvl="0"/>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这对我是</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rPr>
              <a:t>莫大的鼓舞</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，而且进一步证明了我的经历不是个案。	</a:t>
            </a:r>
            <a:endParaRPr lang="zh-CN" altLang="zh-CN" sz="22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8068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12265"/>
            <a:ext cx="10840085" cy="303593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Make sense of the words or expressions marked in bold in the following sentences, and then translate the sentences into Chinese. </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7.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It was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sym typeface="+mn-ea"/>
              </a:rPr>
              <a:t>unrealistic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for me to anticipate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sym typeface="+mn-ea"/>
              </a:rPr>
              <a:t>a seamless transition</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8. My social life became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sym typeface="+mn-ea"/>
              </a:rPr>
              <a:t>a big game of trial and error</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slowly learning in which groups I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sym typeface="+mn-ea"/>
              </a:rPr>
              <a:t>felt welcome</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and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sym typeface="+mn-ea"/>
              </a:rPr>
              <a:t>included</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79371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1061832" y="3331243"/>
            <a:ext cx="11890489" cy="429895"/>
          </a:xfrm>
          <a:prstGeom prst="rect">
            <a:avLst/>
          </a:prstGeom>
          <a:noFill/>
        </p:spPr>
        <p:txBody>
          <a:bodyPr wrap="square" rtlCol="0">
            <a:spAutoFit/>
          </a:bodyPr>
          <a:lstStyle/>
          <a:p>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对于我而言，期待高中生活与大学生活</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rPr>
              <a:t>无缝对接</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是</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rPr>
              <a:t>不切实际</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的。	</a:t>
            </a:r>
            <a:endParaRPr lang="zh-CN" altLang="en-US" sz="2200" dirty="0">
              <a:solidFill>
                <a:srgbClr val="C00000"/>
              </a:solidFill>
              <a:effectLst/>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030605" y="4607560"/>
            <a:ext cx="10320655" cy="768350"/>
          </a:xfrm>
          <a:prstGeom prst="rect">
            <a:avLst/>
          </a:prstGeom>
          <a:noFill/>
        </p:spPr>
        <p:txBody>
          <a:bodyPr wrap="square" rtlCol="0">
            <a:spAutoFit/>
          </a:bodyPr>
          <a:lstStyle/>
          <a:p>
            <a:pPr lvl="0"/>
            <a:r>
              <a:rPr lang="zh-CN" altLang="en-US" sz="2200" dirty="0">
                <a:solidFill>
                  <a:srgbClr val="C00000"/>
                </a:solidFill>
                <a:latin typeface="微软雅黑" panose="020B0503020204020204" charset="-122"/>
                <a:ea typeface="微软雅黑" panose="020B0503020204020204" charset="-122"/>
              </a:rPr>
              <a:t>我的社交生活成了</a:t>
            </a:r>
            <a:r>
              <a:rPr lang="zh-CN" altLang="en-US" sz="2200" u="sng" dirty="0">
                <a:solidFill>
                  <a:srgbClr val="C00000"/>
                </a:solidFill>
                <a:latin typeface="微软雅黑" panose="020B0503020204020204" charset="-122"/>
                <a:ea typeface="微软雅黑" panose="020B0503020204020204" charset="-122"/>
              </a:rPr>
              <a:t>一场试错的大型游戏</a:t>
            </a:r>
            <a:r>
              <a:rPr lang="zh-CN" altLang="en-US" sz="2200" dirty="0">
                <a:solidFill>
                  <a:srgbClr val="C00000"/>
                </a:solidFill>
                <a:latin typeface="微软雅黑" panose="020B0503020204020204" charset="-122"/>
                <a:ea typeface="微软雅黑" panose="020B0503020204020204" charset="-122"/>
              </a:rPr>
              <a:t>，让我逐渐学会懂得在哪些群体我会</a:t>
            </a:r>
            <a:r>
              <a:rPr lang="zh-CN" altLang="en-US" sz="2200" u="sng" dirty="0">
                <a:solidFill>
                  <a:srgbClr val="C00000"/>
                </a:solidFill>
                <a:latin typeface="微软雅黑" panose="020B0503020204020204" charset="-122"/>
                <a:ea typeface="微软雅黑" panose="020B0503020204020204" charset="-122"/>
              </a:rPr>
              <a:t>感受到欢迎</a:t>
            </a:r>
            <a:r>
              <a:rPr lang="zh-CN" altLang="en-US" sz="2200" dirty="0">
                <a:solidFill>
                  <a:srgbClr val="C00000"/>
                </a:solidFill>
                <a:latin typeface="微软雅黑" panose="020B0503020204020204" charset="-122"/>
                <a:ea typeface="微软雅黑" panose="020B0503020204020204" charset="-122"/>
              </a:rPr>
              <a:t>，</a:t>
            </a:r>
            <a:r>
              <a:rPr lang="zh-CN" altLang="en-US" sz="2200" u="sng" dirty="0">
                <a:solidFill>
                  <a:srgbClr val="C00000"/>
                </a:solidFill>
                <a:latin typeface="微软雅黑" panose="020B0503020204020204" charset="-122"/>
                <a:ea typeface="微软雅黑" panose="020B0503020204020204" charset="-122"/>
              </a:rPr>
              <a:t>会被接纳</a:t>
            </a:r>
            <a:r>
              <a:rPr lang="zh-CN" altLang="en-US" sz="2200" dirty="0">
                <a:solidFill>
                  <a:srgbClr val="C00000"/>
                </a:solidFill>
                <a:latin typeface="微软雅黑" panose="020B0503020204020204" charset="-122"/>
                <a:ea typeface="微软雅黑" panose="020B0503020204020204" charset="-122"/>
              </a:rPr>
              <a:t>。</a:t>
            </a:r>
            <a:endParaRPr lang="zh-CN" altLang="zh-CN" sz="2200" dirty="0">
              <a:solidFill>
                <a:srgbClr val="C0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5"/>
            <a:stretch>
              <a:fillRect/>
            </a:stretch>
          </p:blipFill>
          <p:spPr>
            <a:xfrm>
              <a:off x="1635" y="568"/>
              <a:ext cx="1538" cy="1537"/>
            </a:xfrm>
            <a:prstGeom prst="rect">
              <a:avLst/>
            </a:prstGeom>
            <a:noFill/>
            <a:ln w="9525">
              <a:noFill/>
            </a:ln>
          </p:spPr>
        </p:pic>
      </p:grpSp>
      <p:sp>
        <p:nvSpPr>
          <p:cNvPr id="8" name="文本框 7"/>
          <p:cNvSpPr txBox="1"/>
          <p:nvPr/>
        </p:nvSpPr>
        <p:spPr>
          <a:xfrm>
            <a:off x="786765" y="1486535"/>
            <a:ext cx="10826750" cy="829945"/>
          </a:xfrm>
          <a:prstGeom prst="rect">
            <a:avLst/>
          </a:prstGeom>
          <a:noFill/>
        </p:spPr>
        <p:txBody>
          <a:bodyPr wrap="square" rtlCol="0">
            <a:spAutoFit/>
          </a:bodyPr>
          <a:lstStyle/>
          <a:p>
            <a:r>
              <a:rPr lang="en-US" altLang="zh-CN" sz="2400" i="1" dirty="0">
                <a:solidFill>
                  <a:srgbClr val="0070C0"/>
                </a:solidFill>
              </a:rPr>
              <a:t>1. </a:t>
            </a:r>
            <a:r>
              <a:rPr lang="en-US" altLang="zh-CN" sz="2400" i="1" dirty="0">
                <a:solidFill>
                  <a:srgbClr val="0070C0"/>
                </a:solidFill>
                <a:effectLst/>
                <a:ea typeface="宋体" panose="02010600030101010101" pitchFamily="2" charset="-122"/>
              </a:rPr>
              <a:t>Listen to four speakers sharing their advice about how to cope with loneliness in college, and fill in the following blanks.</a:t>
            </a:r>
            <a:endParaRPr lang="zh-CN" altLang="en-US" sz="2400" i="1" dirty="0">
              <a:solidFill>
                <a:srgbClr val="0070C0"/>
              </a:solidFill>
            </a:endParaRPr>
          </a:p>
        </p:txBody>
      </p:sp>
      <p:pic>
        <p:nvPicPr>
          <p:cNvPr id="10" name="图片 9"/>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a:xfrm>
            <a:off x="582295" y="2341880"/>
            <a:ext cx="1580515" cy="1304925"/>
          </a:xfrm>
          <a:prstGeom prst="rect">
            <a:avLst/>
          </a:prstGeom>
        </p:spPr>
      </p:pic>
      <p:sp>
        <p:nvSpPr>
          <p:cNvPr id="11" name="文本框 10"/>
          <p:cNvSpPr txBox="1"/>
          <p:nvPr/>
        </p:nvSpPr>
        <p:spPr>
          <a:xfrm>
            <a:off x="934100" y="5275521"/>
            <a:ext cx="184731" cy="369332"/>
          </a:xfrm>
          <a:prstGeom prst="rect">
            <a:avLst/>
          </a:prstGeom>
          <a:noFill/>
        </p:spPr>
        <p:txBody>
          <a:bodyPr wrap="none" rtlCol="0">
            <a:spAutoFit/>
          </a:bodyPr>
          <a:lstStyle/>
          <a:p>
            <a:endParaRPr lang="zh-CN" altLang="en-US" dirty="0"/>
          </a:p>
        </p:txBody>
      </p:sp>
      <p:sp>
        <p:nvSpPr>
          <p:cNvPr id="13" name="文本框 12"/>
          <p:cNvSpPr txBox="1"/>
          <p:nvPr/>
        </p:nvSpPr>
        <p:spPr>
          <a:xfrm>
            <a:off x="2193896" y="2642193"/>
            <a:ext cx="6793813" cy="461665"/>
          </a:xfrm>
          <a:prstGeom prst="rect">
            <a:avLst/>
          </a:prstGeom>
          <a:noFill/>
        </p:spPr>
        <p:txBody>
          <a:bodyPr wrap="square" rtlCol="0">
            <a:spAutoFit/>
          </a:bodyPr>
          <a:lstStyle/>
          <a:p>
            <a:r>
              <a:rPr lang="en-US" altLang="zh-CN" sz="2400">
                <a:effectLst/>
                <a:latin typeface="Calibri" panose="020F0502020204030204" pitchFamily="34" charset="0"/>
                <a:ea typeface="宋体" panose="02010600030101010101" pitchFamily="2" charset="-122"/>
                <a:cs typeface="Calibri" panose="020F0502020204030204" pitchFamily="34" charset="0"/>
              </a:rPr>
              <a:t>Loneliness is(1)  </a:t>
            </a:r>
            <a:r>
              <a:rPr lang="en-US" altLang="zh-CN" sz="2400" u="sng">
                <a:latin typeface="Calibri" panose="020F0502020204030204" pitchFamily="34" charset="0"/>
                <a:ea typeface="宋体" panose="02010600030101010101" pitchFamily="2" charset="-122"/>
                <a:cs typeface="Calibri" panose="020F0502020204030204" pitchFamily="34" charset="0"/>
              </a:rPr>
              <a:t>                                    </a:t>
            </a:r>
            <a:r>
              <a:rPr lang="en-US" altLang="zh-CN" sz="240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at a new school.</a:t>
            </a:r>
            <a:endParaRPr lang="zh-CN" altLang="en-US" sz="2400" dirty="0">
              <a:latin typeface="Calibri" panose="020F0502020204030204" pitchFamily="34" charset="0"/>
              <a:cs typeface="Calibri" panose="020F0502020204030204" pitchFamily="34" charset="0"/>
            </a:endParaRPr>
          </a:p>
        </p:txBody>
      </p:sp>
      <p:sp>
        <p:nvSpPr>
          <p:cNvPr id="14" name="文本框 13"/>
          <p:cNvSpPr txBox="1"/>
          <p:nvPr/>
        </p:nvSpPr>
        <p:spPr>
          <a:xfrm>
            <a:off x="4205615" y="2556061"/>
            <a:ext cx="2701873" cy="461665"/>
          </a:xfrm>
          <a:prstGeom prst="rect">
            <a:avLst/>
          </a:prstGeom>
          <a:noFill/>
        </p:spPr>
        <p:txBody>
          <a:bodyPr wrap="square" rtlCol="0">
            <a:spAutoFit/>
          </a:bodyPr>
          <a:lstStyle/>
          <a:p>
            <a:r>
              <a:rPr lang="en-US" altLang="zh-CN" sz="2400" dirty="0">
                <a:solidFill>
                  <a:srgbClr val="C00000"/>
                </a:solidFill>
              </a:rPr>
              <a:t>a normal part of life</a:t>
            </a:r>
            <a:endParaRPr lang="zh-CN" altLang="en-US" sz="2400" dirty="0">
              <a:solidFill>
                <a:srgbClr val="C00000"/>
              </a:solidFill>
            </a:endParaRPr>
          </a:p>
        </p:txBody>
      </p:sp>
      <p:pic>
        <p:nvPicPr>
          <p:cNvPr id="16" name="图片 1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a:off x="9999980" y="3234690"/>
            <a:ext cx="1774825" cy="1173480"/>
          </a:xfrm>
          <a:prstGeom prst="rect">
            <a:avLst/>
          </a:prstGeom>
        </p:spPr>
      </p:pic>
      <p:sp>
        <p:nvSpPr>
          <p:cNvPr id="18" name="文本框 17"/>
          <p:cNvSpPr txBox="1"/>
          <p:nvPr/>
        </p:nvSpPr>
        <p:spPr>
          <a:xfrm>
            <a:off x="925488" y="3654550"/>
            <a:ext cx="9698223" cy="461665"/>
          </a:xfrm>
          <a:prstGeom prst="rect">
            <a:avLst/>
          </a:prstGeom>
          <a:noFill/>
        </p:spPr>
        <p:txBody>
          <a:bodyPr wrap="square">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Joining people with the same interest</a:t>
            </a:r>
            <a:r>
              <a:rPr lang="en-US" altLang="zh-CN" sz="2400">
                <a:effectLst/>
                <a:latin typeface="Calibri" panose="020F0502020204030204" pitchFamily="34" charset="0"/>
                <a:ea typeface="宋体" panose="02010600030101010101" pitchFamily="2" charset="-122"/>
                <a:cs typeface="Calibri" panose="020F0502020204030204" pitchFamily="34" charset="0"/>
              </a:rPr>
              <a:t>,  like(2)_____________________.</a:t>
            </a:r>
            <a:endParaRPr lang="zh-CN" altLang="en-US" sz="2400" dirty="0">
              <a:latin typeface="Calibri" panose="020F0502020204030204" pitchFamily="34" charset="0"/>
              <a:cs typeface="Calibri" panose="020F0502020204030204" pitchFamily="34" charset="0"/>
            </a:endParaRPr>
          </a:p>
        </p:txBody>
      </p:sp>
      <p:sp>
        <p:nvSpPr>
          <p:cNvPr id="19" name="文本框 18"/>
          <p:cNvSpPr txBox="1"/>
          <p:nvPr/>
        </p:nvSpPr>
        <p:spPr>
          <a:xfrm>
            <a:off x="6740401" y="3559737"/>
            <a:ext cx="3006304" cy="461665"/>
          </a:xfrm>
          <a:prstGeom prst="rect">
            <a:avLst/>
          </a:prstGeom>
          <a:noFill/>
        </p:spPr>
        <p:txBody>
          <a:bodyPr wrap="square" rtlCol="0">
            <a:spAutoFit/>
          </a:bodyPr>
          <a:lstStyle/>
          <a:p>
            <a:r>
              <a:rPr lang="en-US" altLang="zh-CN" sz="2400" dirty="0">
                <a:solidFill>
                  <a:srgbClr val="C00000"/>
                </a:solidFill>
              </a:rPr>
              <a:t>playing music together</a:t>
            </a:r>
            <a:endParaRPr lang="zh-CN" altLang="en-US" sz="2400" dirty="0">
              <a:solidFill>
                <a:srgbClr val="C00000"/>
              </a:solidFill>
            </a:endParaRPr>
          </a:p>
        </p:txBody>
      </p:sp>
      <p:pic>
        <p:nvPicPr>
          <p:cNvPr id="21" name="图片 20"/>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a:off x="569595" y="4174490"/>
            <a:ext cx="1604645" cy="1304925"/>
          </a:xfrm>
          <a:prstGeom prst="rect">
            <a:avLst/>
          </a:prstGeom>
        </p:spPr>
      </p:pic>
      <p:sp>
        <p:nvSpPr>
          <p:cNvPr id="23" name="文本框 22"/>
          <p:cNvSpPr txBox="1"/>
          <p:nvPr/>
        </p:nvSpPr>
        <p:spPr>
          <a:xfrm>
            <a:off x="2540000" y="4618990"/>
            <a:ext cx="7152640" cy="460375"/>
          </a:xfrm>
          <a:prstGeom prst="rect">
            <a:avLst/>
          </a:prstGeom>
          <a:noFill/>
        </p:spPr>
        <p:txBody>
          <a:bodyPr wrap="square">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Trying </a:t>
            </a:r>
            <a:r>
              <a:rPr lang="en-US" altLang="zh-CN" sz="2400">
                <a:effectLst/>
                <a:latin typeface="Calibri" panose="020F0502020204030204" pitchFamily="34" charset="0"/>
                <a:ea typeface="宋体" panose="02010600030101010101" pitchFamily="2" charset="-122"/>
                <a:cs typeface="Calibri" panose="020F0502020204030204" pitchFamily="34" charset="0"/>
              </a:rPr>
              <a:t>to join(3)___________________________. </a:t>
            </a:r>
            <a:endParaRPr lang="zh-CN" altLang="en-US" sz="2400" dirty="0">
              <a:latin typeface="Calibri" panose="020F0502020204030204" pitchFamily="34" charset="0"/>
              <a:cs typeface="Calibri" panose="020F0502020204030204" pitchFamily="34" charset="0"/>
            </a:endParaRPr>
          </a:p>
        </p:txBody>
      </p:sp>
      <p:sp>
        <p:nvSpPr>
          <p:cNvPr id="24" name="文本框 23"/>
          <p:cNvSpPr txBox="1"/>
          <p:nvPr/>
        </p:nvSpPr>
        <p:spPr>
          <a:xfrm>
            <a:off x="4635240" y="4585244"/>
            <a:ext cx="4106345" cy="461665"/>
          </a:xfrm>
          <a:prstGeom prst="rect">
            <a:avLst/>
          </a:prstGeom>
          <a:noFill/>
        </p:spPr>
        <p:txBody>
          <a:bodyPr wrap="square" rtlCol="0">
            <a:spAutoFit/>
          </a:bodyPr>
          <a:lstStyle/>
          <a:p>
            <a:r>
              <a:rPr lang="en-US" altLang="zh-CN" sz="2400" dirty="0">
                <a:solidFill>
                  <a:srgbClr val="C00000"/>
                </a:solidFill>
              </a:rPr>
              <a:t>various groups or communities</a:t>
            </a:r>
            <a:endParaRPr lang="zh-CN" altLang="en-US" sz="2400" dirty="0">
              <a:solidFill>
                <a:srgbClr val="C00000"/>
              </a:solidFill>
            </a:endParaRPr>
          </a:p>
        </p:txBody>
      </p:sp>
      <p:pic>
        <p:nvPicPr>
          <p:cNvPr id="26" name="图片 25"/>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a:xfrm>
            <a:off x="9424797" y="5019675"/>
            <a:ext cx="1737360" cy="1292225"/>
          </a:xfrm>
          <a:prstGeom prst="rect">
            <a:avLst/>
          </a:prstGeom>
        </p:spPr>
      </p:pic>
      <p:sp>
        <p:nvSpPr>
          <p:cNvPr id="28" name="文本框 27"/>
          <p:cNvSpPr txBox="1"/>
          <p:nvPr/>
        </p:nvSpPr>
        <p:spPr>
          <a:xfrm>
            <a:off x="2661336" y="5518654"/>
            <a:ext cx="6945669" cy="461665"/>
          </a:xfrm>
          <a:prstGeom prst="rect">
            <a:avLst/>
          </a:prstGeom>
          <a:noFill/>
        </p:spPr>
        <p:txBody>
          <a:bodyPr wrap="square">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Learning how to be </a:t>
            </a:r>
            <a:r>
              <a:rPr lang="en-US" altLang="zh-CN" sz="2400">
                <a:effectLst/>
                <a:latin typeface="Calibri" panose="020F0502020204030204" pitchFamily="34" charset="0"/>
                <a:ea typeface="宋体" panose="02010600030101010101" pitchFamily="2" charset="-122"/>
                <a:cs typeface="Calibri" panose="020F0502020204030204" pitchFamily="34" charset="0"/>
              </a:rPr>
              <a:t>alone (4)___________________.</a:t>
            </a:r>
            <a:endParaRPr lang="zh-CN" altLang="en-US" sz="2400" dirty="0">
              <a:latin typeface="Calibri" panose="020F0502020204030204" pitchFamily="34" charset="0"/>
              <a:cs typeface="Calibri" panose="020F0502020204030204" pitchFamily="34" charset="0"/>
            </a:endParaRPr>
          </a:p>
        </p:txBody>
      </p:sp>
      <p:sp>
        <p:nvSpPr>
          <p:cNvPr id="29" name="文本框 28"/>
          <p:cNvSpPr txBox="1"/>
          <p:nvPr/>
        </p:nvSpPr>
        <p:spPr>
          <a:xfrm>
            <a:off x="6282056" y="5492412"/>
            <a:ext cx="2895600" cy="461665"/>
          </a:xfrm>
          <a:prstGeom prst="rect">
            <a:avLst/>
          </a:prstGeom>
          <a:noFill/>
        </p:spPr>
        <p:txBody>
          <a:bodyPr wrap="square" rtlCol="0">
            <a:spAutoFit/>
          </a:bodyPr>
          <a:lstStyle/>
          <a:p>
            <a:r>
              <a:rPr lang="en-US" altLang="zh-CN" sz="2400" dirty="0">
                <a:solidFill>
                  <a:srgbClr val="C00000"/>
                </a:solidFill>
              </a:rPr>
              <a:t>without feeling lonely </a:t>
            </a:r>
            <a:endParaRPr lang="zh-CN" altLang="en-US" sz="2400" dirty="0">
              <a:solidFill>
                <a:srgbClr val="C00000"/>
              </a:solidFill>
            </a:endParaRPr>
          </a:p>
        </p:txBody>
      </p:sp>
      <p:pic>
        <p:nvPicPr>
          <p:cNvPr id="2" name="Pre-reading discussion">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5890608" y="1921427"/>
            <a:ext cx="487363" cy="487363"/>
          </a:xfrm>
          <a:prstGeom prst="rect">
            <a:avLst/>
          </a:prstGeom>
        </p:spPr>
      </p:pic>
      <p:sp>
        <p:nvSpPr>
          <p:cNvPr id="27" name="动作按钮: 转到主页 11">
            <a:hlinkClick r:id="rId11" action="ppaction://hlinksldjump" highlightClick="1"/>
          </p:cNvPr>
          <p:cNvSpPr/>
          <p:nvPr/>
        </p:nvSpPr>
        <p:spPr>
          <a:xfrm>
            <a:off x="11244517" y="5704509"/>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555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2"/>
                </p:tgtEl>
              </p:cMediaNode>
            </p:audio>
          </p:childTnLst>
        </p:cTn>
      </p:par>
    </p:tnLst>
    <p:bldLst>
      <p:bldP spid="14" grpId="0"/>
      <p:bldP spid="19" grpId="0"/>
      <p:bldP spid="24" grpId="0"/>
      <p:bldP spid="2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8068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12265"/>
            <a:ext cx="11094085" cy="305752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sym typeface="+mn-ea"/>
              </a:rPr>
              <a:t>Translate the following Chinese sentences into English by using the words or expressions given in the brackets. </a:t>
            </a:r>
          </a:p>
          <a:p>
            <a:pPr>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200" dirty="0">
                <a:effectLst/>
                <a:latin typeface="微软雅黑" panose="020B0503020204020204" charset="-122"/>
                <a:ea typeface="微软雅黑" panose="020B0503020204020204" charset="-122"/>
                <a:cs typeface="微软雅黑" panose="020B0503020204020204" charset="-122"/>
                <a:sym typeface="+mn-ea"/>
              </a:rPr>
              <a:t>1.  </a:t>
            </a:r>
            <a:r>
              <a:rPr lang="zh-CN" altLang="en-US" sz="2200" dirty="0">
                <a:effectLst/>
                <a:latin typeface="微软雅黑" panose="020B0503020204020204" charset="-122"/>
                <a:ea typeface="微软雅黑" panose="020B0503020204020204" charset="-122"/>
                <a:cs typeface="微软雅黑" panose="020B0503020204020204" charset="-122"/>
                <a:sym typeface="+mn-ea"/>
              </a:rPr>
              <a:t>有了法律的约束，自由才不会令人畏惧。（</a:t>
            </a:r>
            <a:r>
              <a:rPr lang="en-US" altLang="zh-CN" sz="2200" dirty="0">
                <a:effectLst/>
                <a:latin typeface="微软雅黑" panose="020B0503020204020204" charset="-122"/>
                <a:ea typeface="微软雅黑" panose="020B0503020204020204" charset="-122"/>
                <a:cs typeface="微软雅黑" panose="020B0503020204020204" charset="-122"/>
                <a:sym typeface="+mn-ea"/>
              </a:rPr>
              <a:t>be paired with</a:t>
            </a:r>
            <a:r>
              <a:rPr lang="zh-CN" altLang="en-US" sz="2200" dirty="0">
                <a:effectLst/>
                <a:latin typeface="微软雅黑" panose="020B0503020204020204" charset="-122"/>
                <a:ea typeface="微软雅黑" panose="020B0503020204020204" charset="-122"/>
                <a:cs typeface="微软雅黑" panose="020B0503020204020204" charset="-122"/>
                <a:sym typeface="+mn-ea"/>
              </a:rPr>
              <a:t>） </a:t>
            </a:r>
            <a:endParaRPr lang="en-US" altLang="zh-CN" sz="2200" dirty="0">
              <a:effectLst/>
              <a:latin typeface="微软雅黑" panose="020B0503020204020204" charset="-122"/>
              <a:ea typeface="微软雅黑" panose="020B0503020204020204" charset="-122"/>
              <a:cs typeface="微软雅黑" panose="020B0503020204020204" charset="-122"/>
            </a:endParaRPr>
          </a:p>
          <a:p>
            <a:pPr algn="just">
              <a:lnSpc>
                <a:spcPts val="2000"/>
              </a:lnSpc>
            </a:pPr>
            <a:r>
              <a:rPr lang="en-US" altLang="zh-CN" sz="2200" dirty="0">
                <a:latin typeface="微软雅黑" panose="020B0503020204020204" charset="-122"/>
                <a:ea typeface="微软雅黑" panose="020B0503020204020204" charset="-122"/>
                <a:cs typeface="微软雅黑" panose="020B0503020204020204" charset="-122"/>
                <a:sym typeface="+mn-ea"/>
              </a:rPr>
              <a:t>     </a:t>
            </a:r>
            <a:endParaRPr lang="zh-CN" altLang="zh-CN" sz="2200" dirty="0">
              <a:effectLst/>
              <a:latin typeface="微软雅黑" panose="020B0503020204020204" charset="-122"/>
              <a:ea typeface="微软雅黑" panose="020B0503020204020204" charset="-122"/>
              <a:cs typeface="微软雅黑" panose="020B0503020204020204" charset="-122"/>
            </a:endParaRPr>
          </a:p>
          <a:p>
            <a:pPr algn="l">
              <a:lnSpc>
                <a:spcPct val="114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r>
              <a:rPr lang="en-US" altLang="zh-CN" sz="2200" dirty="0">
                <a:effectLst/>
                <a:latin typeface="微软雅黑" panose="020B0503020204020204" charset="-122"/>
                <a:ea typeface="微软雅黑" panose="020B0503020204020204" charset="-122"/>
                <a:cs typeface="微软雅黑" panose="020B0503020204020204" charset="-122"/>
                <a:sym typeface="+mn-ea"/>
              </a:rPr>
              <a:t>2.  </a:t>
            </a:r>
            <a:r>
              <a:rPr lang="zh-CN" altLang="en-US" sz="2200" dirty="0">
                <a:effectLst/>
                <a:latin typeface="微软雅黑" panose="020B0503020204020204" charset="-122"/>
                <a:ea typeface="微软雅黑" panose="020B0503020204020204" charset="-122"/>
                <a:cs typeface="微软雅黑" panose="020B0503020204020204" charset="-122"/>
                <a:sym typeface="+mn-ea"/>
              </a:rPr>
              <a:t>考入剑桥大学是他三年苦学的成果。（</a:t>
            </a:r>
            <a:r>
              <a:rPr lang="en-US" altLang="zh-CN" sz="2200" dirty="0">
                <a:effectLst/>
                <a:latin typeface="微软雅黑" panose="020B0503020204020204" charset="-122"/>
                <a:ea typeface="微软雅黑" panose="020B0503020204020204" charset="-122"/>
                <a:cs typeface="微软雅黑" panose="020B0503020204020204" charset="-122"/>
                <a:sym typeface="+mn-ea"/>
              </a:rPr>
              <a:t>get into, payoff</a:t>
            </a:r>
            <a:r>
              <a:rPr lang="zh-CN" altLang="en-US" sz="2200" dirty="0">
                <a:latin typeface="微软雅黑" panose="020B0503020204020204" charset="-122"/>
                <a:ea typeface="微软雅黑" panose="020B0503020204020204" charset="-122"/>
                <a:cs typeface="微软雅黑" panose="020B0503020204020204" charset="-122"/>
                <a:sym typeface="+mn-ea"/>
              </a:rPr>
              <a:t> ）</a:t>
            </a:r>
            <a:endParaRPr lang="en-US" altLang="zh-CN" sz="2200" b="1" dirty="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6975726" y="523122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5" name="文本框 4"/>
          <p:cNvSpPr txBox="1"/>
          <p:nvPr/>
        </p:nvSpPr>
        <p:spPr>
          <a:xfrm>
            <a:off x="1158684" y="3752734"/>
            <a:ext cx="5740546" cy="461665"/>
          </a:xfrm>
          <a:prstGeom prst="rect">
            <a:avLst/>
          </a:prstGeom>
          <a:noFill/>
        </p:spPr>
        <p:txBody>
          <a:bodyPr wrap="none" rtlCol="0">
            <a:spAutoFit/>
          </a:bodyPr>
          <a:lstStyle/>
          <a:p>
            <a:r>
              <a:rPr lang="en-US" altLang="zh-CN" sz="2400" dirty="0">
                <a:latin typeface="Calibri" panose="020F0502020204030204" pitchFamily="34" charset="0"/>
                <a:ea typeface="等线" panose="02010600030101010101" pitchFamily="2" charset="-122"/>
                <a:cs typeface="Calibri" panose="020F0502020204030204" pitchFamily="34" charset="0"/>
              </a:rPr>
              <a:t>Liberty </a:t>
            </a: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paired with</a:t>
            </a:r>
            <a:r>
              <a:rPr lang="en-US" altLang="zh-CN" sz="2400" dirty="0">
                <a:latin typeface="Calibri" panose="020F0502020204030204" pitchFamily="34" charset="0"/>
                <a:ea typeface="等线" panose="02010600030101010101" pitchFamily="2" charset="-122"/>
                <a:cs typeface="Calibri" panose="020F0502020204030204" pitchFamily="34" charset="0"/>
              </a:rPr>
              <a:t> law is not to be feared.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1199324" y="4688348"/>
            <a:ext cx="8553367" cy="461665"/>
          </a:xfrm>
          <a:prstGeom prst="rect">
            <a:avLst/>
          </a:prstGeom>
          <a:noFill/>
        </p:spPr>
        <p:txBody>
          <a:bodyPr wrap="none" rtlCol="0">
            <a:spAutoFit/>
          </a:bodyPr>
          <a:lstStyle/>
          <a:p>
            <a:r>
              <a:rPr lang="en-US" altLang="zh-CN" sz="2400" dirty="0">
                <a:solidFill>
                  <a:srgbClr val="C00000"/>
                </a:solidFill>
              </a:rPr>
              <a:t>Getting into </a:t>
            </a:r>
            <a:r>
              <a:rPr lang="en-US" altLang="zh-CN" sz="2400" dirty="0"/>
              <a:t>Cambridge is a </a:t>
            </a:r>
            <a:r>
              <a:rPr lang="en-US" altLang="zh-CN" sz="2400" dirty="0">
                <a:solidFill>
                  <a:srgbClr val="C00000"/>
                </a:solidFill>
              </a:rPr>
              <a:t>payoff</a:t>
            </a:r>
            <a:r>
              <a:rPr lang="en-US" altLang="zh-CN" sz="2400" dirty="0"/>
              <a:t> for his three years of hard work. </a:t>
            </a:r>
            <a:endParaRPr lang="zh-CN" altLang="zh-CN"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8068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12265"/>
            <a:ext cx="11087100" cy="333565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sym typeface="+mn-ea"/>
              </a:rPr>
              <a:t>Translate the following Chinese sentences into English by using the words or expressions given in the brackets. </a:t>
            </a:r>
          </a:p>
          <a:p>
            <a:pPr>
              <a:lnSpc>
                <a:spcPct val="114000"/>
              </a:lnSpc>
            </a:pPr>
            <a:endParaRPr lang="zh-CN" altLang="zh-CN" sz="6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ct val="100000"/>
              </a:lnSpc>
            </a:pPr>
            <a:r>
              <a:rPr lang="en-US" altLang="zh-CN" sz="2200" dirty="0">
                <a:effectLst/>
                <a:latin typeface="微软雅黑" panose="020B0503020204020204" charset="-122"/>
                <a:ea typeface="微软雅黑" panose="020B0503020204020204" charset="-122"/>
                <a:cs typeface="微软雅黑" panose="020B0503020204020204" charset="-122"/>
                <a:sym typeface="+mn-ea"/>
              </a:rPr>
              <a:t>3.  </a:t>
            </a:r>
            <a:r>
              <a:rPr lang="zh-CN" altLang="en-US" sz="2200" dirty="0">
                <a:effectLst/>
                <a:latin typeface="微软雅黑" panose="020B0503020204020204" charset="-122"/>
                <a:ea typeface="微软雅黑" panose="020B0503020204020204" charset="-122"/>
                <a:cs typeface="微软雅黑" panose="020B0503020204020204" charset="-122"/>
                <a:sym typeface="+mn-ea"/>
              </a:rPr>
              <a:t>让我无比困惑的问题是，该不该坦率地告诉别人我的大学生活很孤独。（</a:t>
            </a:r>
            <a:r>
              <a:rPr lang="en-US" altLang="zh-CN" sz="2200" dirty="0">
                <a:effectLst/>
                <a:latin typeface="微软雅黑" panose="020B0503020204020204" charset="-122"/>
                <a:ea typeface="微软雅黑" panose="020B0503020204020204" charset="-122"/>
                <a:cs typeface="微软雅黑" panose="020B0503020204020204" charset="-122"/>
                <a:sym typeface="+mn-ea"/>
              </a:rPr>
              <a:t>be open about</a:t>
            </a:r>
            <a:r>
              <a:rPr lang="zh-CN" altLang="en-US" sz="2200">
                <a:latin typeface="微软雅黑" panose="020B0503020204020204" charset="-122"/>
                <a:ea typeface="微软雅黑" panose="020B0503020204020204" charset="-122"/>
                <a:cs typeface="微软雅黑" panose="020B0503020204020204" charset="-122"/>
                <a:sym typeface="+mn-ea"/>
              </a:rPr>
              <a:t> ）</a:t>
            </a:r>
          </a:p>
          <a:p>
            <a:pPr algn="just" fontAlgn="auto">
              <a:lnSpc>
                <a:spcPct val="100000"/>
              </a:lnSpc>
            </a:pPr>
            <a:endParaRPr lang="en-US" altLang="zh-CN" sz="2800" b="1" dirty="0">
              <a:latin typeface="微软雅黑" panose="020B0503020204020204" charset="-122"/>
              <a:ea typeface="微软雅黑" panose="020B0503020204020204" charset="-122"/>
              <a:cs typeface="微软雅黑" panose="020B0503020204020204" charset="-122"/>
            </a:endParaRPr>
          </a:p>
          <a:p>
            <a:pPr algn="just" fontAlgn="auto">
              <a:lnSpc>
                <a:spcPct val="100000"/>
              </a:lnSpc>
            </a:pPr>
            <a:endParaRPr lang="en-US" altLang="zh-CN" sz="2800" b="1" dirty="0">
              <a:latin typeface="微软雅黑" panose="020B0503020204020204" charset="-122"/>
              <a:ea typeface="微软雅黑" panose="020B0503020204020204" charset="-122"/>
              <a:cs typeface="微软雅黑" panose="020B0503020204020204" charset="-122"/>
            </a:endParaRPr>
          </a:p>
          <a:p>
            <a:pPr algn="just" fontAlgn="auto">
              <a:lnSpc>
                <a:spcPct val="100000"/>
              </a:lnSpc>
            </a:pPr>
            <a:r>
              <a:rPr lang="en-US" altLang="zh-CN" sz="2200" dirty="0">
                <a:effectLst/>
                <a:latin typeface="微软雅黑" panose="020B0503020204020204" charset="-122"/>
                <a:ea typeface="微软雅黑" panose="020B0503020204020204" charset="-122"/>
                <a:cs typeface="微软雅黑" panose="020B0503020204020204" charset="-122"/>
                <a:sym typeface="+mn-ea"/>
              </a:rPr>
              <a:t>4.  </a:t>
            </a:r>
            <a:r>
              <a:rPr lang="zh-CN" altLang="en-US" sz="2200" dirty="0">
                <a:effectLst/>
                <a:latin typeface="微软雅黑" panose="020B0503020204020204" charset="-122"/>
                <a:ea typeface="微软雅黑" panose="020B0503020204020204" charset="-122"/>
                <a:cs typeface="微软雅黑" panose="020B0503020204020204" charset="-122"/>
                <a:sym typeface="+mn-ea"/>
              </a:rPr>
              <a:t>生命中最煎熬的是等待，而最幸福的是有一个值得等待的</a:t>
            </a:r>
            <a:r>
              <a:rPr lang="zh-CN" altLang="en-US" sz="2200">
                <a:effectLst/>
                <a:latin typeface="微软雅黑" panose="020B0503020204020204" charset="-122"/>
                <a:ea typeface="微软雅黑" panose="020B0503020204020204" charset="-122"/>
                <a:cs typeface="微软雅黑" panose="020B0503020204020204" charset="-122"/>
                <a:sym typeface="+mn-ea"/>
              </a:rPr>
              <a:t>人。（</a:t>
            </a:r>
            <a:r>
              <a:rPr lang="en-US" altLang="zh-CN" sz="2200">
                <a:effectLst/>
                <a:latin typeface="微软雅黑" panose="020B0503020204020204" charset="-122"/>
                <a:ea typeface="微软雅黑" panose="020B0503020204020204" charset="-122"/>
                <a:cs typeface="微软雅黑" panose="020B0503020204020204" charset="-122"/>
                <a:sym typeface="+mn-ea"/>
              </a:rPr>
              <a:t>the … part</a:t>
            </a:r>
            <a:r>
              <a:rPr lang="zh-CN" altLang="en-US" sz="2200">
                <a:effectLst/>
                <a:latin typeface="微软雅黑" panose="020B0503020204020204" charset="-122"/>
                <a:ea typeface="微软雅黑" panose="020B0503020204020204" charset="-122"/>
                <a:cs typeface="微软雅黑" panose="020B0503020204020204" charset="-122"/>
                <a:sym typeface="+mn-ea"/>
              </a:rPr>
              <a:t>）</a:t>
            </a:r>
            <a:endParaRPr lang="en-US" altLang="zh-CN" sz="2200" b="1" dirty="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6975726" y="523122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3" name="文本框 12"/>
          <p:cNvSpPr txBox="1"/>
          <p:nvPr/>
        </p:nvSpPr>
        <p:spPr>
          <a:xfrm>
            <a:off x="1196900" y="3656965"/>
            <a:ext cx="10668000" cy="829945"/>
          </a:xfrm>
          <a:prstGeom prst="rect">
            <a:avLst/>
          </a:prstGeom>
          <a:noFill/>
        </p:spPr>
        <p:txBody>
          <a:bodyPr wrap="square" rtlCol="0">
            <a:spAutoFit/>
          </a:bodyPr>
          <a:lstStyle/>
          <a:p>
            <a:r>
              <a:rPr lang="en-US" altLang="zh-CN" sz="2400" dirty="0"/>
              <a:t>I was very confused about whether or not to </a:t>
            </a:r>
            <a:r>
              <a:rPr lang="en-US" altLang="zh-CN" sz="2400" dirty="0">
                <a:solidFill>
                  <a:srgbClr val="C00000"/>
                </a:solidFill>
              </a:rPr>
              <a:t>be open about </a:t>
            </a:r>
            <a:r>
              <a:rPr lang="en-US" altLang="zh-CN" sz="2400" dirty="0"/>
              <a:t>my loneliness on college campus. </a:t>
            </a:r>
            <a:endParaRPr lang="zh-CN" altLang="zh-CN" sz="2400" dirty="0"/>
          </a:p>
        </p:txBody>
      </p:sp>
      <p:sp>
        <p:nvSpPr>
          <p:cNvPr id="6" name="文本框 5"/>
          <p:cNvSpPr txBox="1"/>
          <p:nvPr/>
        </p:nvSpPr>
        <p:spPr>
          <a:xfrm>
            <a:off x="1196975" y="4947920"/>
            <a:ext cx="10668635" cy="829945"/>
          </a:xfrm>
          <a:prstGeom prst="rect">
            <a:avLst/>
          </a:prstGeom>
          <a:noFill/>
        </p:spPr>
        <p:txBody>
          <a:bodyPr wrap="square" rtlCol="0">
            <a:spAutoFit/>
          </a:bodyPr>
          <a:lstStyle/>
          <a:p>
            <a:r>
              <a:rPr lang="en-US" altLang="zh-CN" sz="2400" dirty="0">
                <a:solidFill>
                  <a:srgbClr val="C00000"/>
                </a:solidFill>
              </a:rPr>
              <a:t>The worst part </a:t>
            </a:r>
            <a:r>
              <a:rPr lang="en-US" altLang="zh-CN" sz="2400" dirty="0"/>
              <a:t>of life is waiting, but </a:t>
            </a:r>
            <a:r>
              <a:rPr lang="en-US" altLang="zh-CN" sz="2400" dirty="0">
                <a:solidFill>
                  <a:srgbClr val="C00000"/>
                </a:solidFill>
              </a:rPr>
              <a:t>the best part </a:t>
            </a:r>
            <a:r>
              <a:rPr lang="en-US" altLang="zh-CN" sz="2400" dirty="0"/>
              <a:t>of life is that you have someone worth   waiting for. </a:t>
            </a:r>
            <a:endParaRPr lang="zh-CN" altLang="zh-CN"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8068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12265"/>
            <a:ext cx="11083290" cy="305625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sym typeface="+mn-ea"/>
              </a:rPr>
              <a:t>Translate the following Chinese sentences into English by using the words or expressions given in the brackets. </a:t>
            </a:r>
          </a:p>
          <a:p>
            <a:pPr>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marL="457200" indent="-457200" algn="just">
              <a:lnSpc>
                <a:spcPts val="2000"/>
              </a:lnSpc>
              <a:buAutoNum type="arabicPeriod" startAt="5"/>
            </a:pPr>
            <a:r>
              <a:rPr lang="zh-CN" altLang="en-US" sz="2200" dirty="0">
                <a:effectLst/>
                <a:latin typeface="微软雅黑" panose="020B0503020204020204" charset="-122"/>
                <a:ea typeface="微软雅黑" panose="020B0503020204020204" charset="-122"/>
                <a:cs typeface="微软雅黑" panose="020B0503020204020204" charset="-122"/>
                <a:sym typeface="+mn-ea"/>
              </a:rPr>
              <a:t>一部视频立即流传开来，获得了</a:t>
            </a:r>
            <a:r>
              <a:rPr lang="en-US" altLang="zh-CN" sz="2200" dirty="0">
                <a:effectLst/>
                <a:latin typeface="微软雅黑" panose="020B0503020204020204" charset="-122"/>
                <a:ea typeface="微软雅黑" panose="020B0503020204020204" charset="-122"/>
                <a:cs typeface="微软雅黑" panose="020B0503020204020204" charset="-122"/>
                <a:sym typeface="+mn-ea"/>
              </a:rPr>
              <a:t>275,000 </a:t>
            </a:r>
            <a:r>
              <a:rPr lang="zh-CN" altLang="en-US" sz="2200" dirty="0">
                <a:effectLst/>
                <a:latin typeface="微软雅黑" panose="020B0503020204020204" charset="-122"/>
                <a:ea typeface="微软雅黑" panose="020B0503020204020204" charset="-122"/>
                <a:cs typeface="微软雅黑" panose="020B0503020204020204" charset="-122"/>
                <a:sym typeface="+mn-ea"/>
              </a:rPr>
              <a:t>播放</a:t>
            </a:r>
            <a:r>
              <a:rPr lang="zh-CN" altLang="en-US" sz="2200">
                <a:effectLst/>
                <a:latin typeface="微软雅黑" panose="020B0503020204020204" charset="-122"/>
                <a:ea typeface="微软雅黑" panose="020B0503020204020204" charset="-122"/>
                <a:cs typeface="微软雅黑" panose="020B0503020204020204" charset="-122"/>
                <a:sym typeface="+mn-ea"/>
              </a:rPr>
              <a:t>量。（</a:t>
            </a:r>
            <a:r>
              <a:rPr lang="en-US" altLang="zh-CN" sz="2200">
                <a:effectLst/>
                <a:latin typeface="微软雅黑" panose="020B0503020204020204" charset="-122"/>
                <a:ea typeface="微软雅黑" panose="020B0503020204020204" charset="-122"/>
                <a:cs typeface="微软雅黑" panose="020B0503020204020204" charset="-122"/>
                <a:sym typeface="+mn-ea"/>
              </a:rPr>
              <a:t>viral</a:t>
            </a:r>
            <a:r>
              <a:rPr lang="zh-CN" altLang="en-US" sz="2200">
                <a:effectLst/>
                <a:latin typeface="微软雅黑" panose="020B0503020204020204" charset="-122"/>
                <a:ea typeface="微软雅黑" panose="020B0503020204020204" charset="-122"/>
                <a:cs typeface="微软雅黑" panose="020B0503020204020204" charset="-122"/>
                <a:sym typeface="+mn-ea"/>
              </a:rPr>
              <a:t>，</a:t>
            </a:r>
            <a:r>
              <a:rPr lang="en-US" altLang="zh-CN" sz="2200">
                <a:effectLst/>
                <a:latin typeface="微软雅黑" panose="020B0503020204020204" charset="-122"/>
                <a:ea typeface="微软雅黑" panose="020B0503020204020204" charset="-122"/>
                <a:cs typeface="微软雅黑" panose="020B0503020204020204" charset="-122"/>
                <a:sym typeface="+mn-ea"/>
              </a:rPr>
              <a:t>view</a:t>
            </a:r>
            <a:r>
              <a:rPr lang="zh-CN" altLang="en-US" sz="2200">
                <a:effectLst/>
                <a:latin typeface="微软雅黑" panose="020B0503020204020204" charset="-122"/>
                <a:ea typeface="微软雅黑" panose="020B0503020204020204" charset="-122"/>
                <a:cs typeface="微软雅黑" panose="020B0503020204020204" charset="-122"/>
                <a:sym typeface="+mn-ea"/>
              </a:rPr>
              <a:t>）</a:t>
            </a:r>
            <a:endParaRPr lang="en-US" altLang="zh-CN" sz="2200" dirty="0">
              <a:effectLst/>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startAt="5"/>
            </a:pPr>
            <a:endParaRPr lang="en-US" altLang="zh-CN" sz="2200" dirty="0">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startAt="5"/>
            </a:pPr>
            <a:endParaRPr lang="en-US" altLang="zh-CN" sz="2200" dirty="0">
              <a:effectLst/>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startAt="5"/>
            </a:pPr>
            <a:endParaRPr lang="en-US" altLang="zh-CN" sz="2200" dirty="0">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startAt="5"/>
            </a:pPr>
            <a:r>
              <a:rPr lang="zh-CN" altLang="en-US" sz="2200" dirty="0">
                <a:effectLst/>
                <a:latin typeface="微软雅黑" panose="020B0503020204020204" charset="-122"/>
                <a:ea typeface="微软雅黑" panose="020B0503020204020204" charset="-122"/>
                <a:cs typeface="微软雅黑" panose="020B0503020204020204" charset="-122"/>
                <a:sym typeface="+mn-ea"/>
              </a:rPr>
              <a:t>为了获得真正的友情，我决定放手一</a:t>
            </a:r>
            <a:r>
              <a:rPr lang="zh-CN" altLang="en-US" sz="2200">
                <a:effectLst/>
                <a:latin typeface="微软雅黑" panose="020B0503020204020204" charset="-122"/>
                <a:ea typeface="微软雅黑" panose="020B0503020204020204" charset="-122"/>
                <a:cs typeface="微软雅黑" panose="020B0503020204020204" charset="-122"/>
                <a:sym typeface="+mn-ea"/>
              </a:rPr>
              <a:t>搏。（</a:t>
            </a:r>
            <a:r>
              <a:rPr lang="en-US" altLang="zh-CN" sz="2200">
                <a:effectLst/>
                <a:latin typeface="微软雅黑" panose="020B0503020204020204" charset="-122"/>
                <a:ea typeface="微软雅黑" panose="020B0503020204020204" charset="-122"/>
                <a:cs typeface="微软雅黑" panose="020B0503020204020204" charset="-122"/>
                <a:sym typeface="+mn-ea"/>
              </a:rPr>
              <a:t>genuine</a:t>
            </a:r>
            <a:r>
              <a:rPr lang="en-US" altLang="zh-CN" sz="2200" dirty="0">
                <a:effectLst/>
                <a:latin typeface="微软雅黑" panose="020B0503020204020204" charset="-122"/>
                <a:ea typeface="微软雅黑" panose="020B0503020204020204" charset="-122"/>
                <a:cs typeface="微软雅黑" panose="020B0503020204020204" charset="-122"/>
                <a:sym typeface="+mn-ea"/>
              </a:rPr>
              <a:t>, put oneself </a:t>
            </a:r>
            <a:r>
              <a:rPr lang="en-US" altLang="zh-CN" sz="2200">
                <a:effectLst/>
                <a:latin typeface="微软雅黑" panose="020B0503020204020204" charset="-122"/>
                <a:ea typeface="微软雅黑" panose="020B0503020204020204" charset="-122"/>
                <a:cs typeface="微软雅黑" panose="020B0503020204020204" charset="-122"/>
                <a:sym typeface="+mn-ea"/>
              </a:rPr>
              <a:t>out there</a:t>
            </a:r>
            <a:r>
              <a:rPr lang="zh-CN" altLang="en-US" sz="2200">
                <a:effectLst/>
                <a:latin typeface="微软雅黑" panose="020B0503020204020204" charset="-122"/>
                <a:ea typeface="微软雅黑" panose="020B0503020204020204" charset="-122"/>
                <a:cs typeface="微软雅黑" panose="020B0503020204020204" charset="-122"/>
                <a:sym typeface="+mn-ea"/>
              </a:rPr>
              <a:t>）</a:t>
            </a:r>
            <a:endParaRPr lang="en-US" altLang="zh-CN" sz="2200" b="1" dirty="0">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6975726" y="523122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1296479" y="3610952"/>
            <a:ext cx="7051610" cy="487441"/>
          </a:xfrm>
          <a:prstGeom prst="rect">
            <a:avLst/>
          </a:prstGeom>
          <a:noFill/>
        </p:spPr>
        <p:txBody>
          <a:bodyPr wrap="none" rtlCol="0">
            <a:spAutoFit/>
          </a:bodyPr>
          <a:lstStyle/>
          <a:p>
            <a:pPr>
              <a:lnSpc>
                <a:spcPct val="114000"/>
              </a:lnSpc>
            </a:pPr>
            <a:r>
              <a:rPr lang="en-US" altLang="zh-CN" sz="2400" dirty="0"/>
              <a:t>A video immediately went </a:t>
            </a:r>
            <a:r>
              <a:rPr lang="en-US" altLang="zh-CN" sz="2400" dirty="0">
                <a:solidFill>
                  <a:srgbClr val="C00000"/>
                </a:solidFill>
              </a:rPr>
              <a:t>viral</a:t>
            </a:r>
            <a:r>
              <a:rPr lang="en-US" altLang="zh-CN" sz="2400" dirty="0"/>
              <a:t> and got 275,000 </a:t>
            </a:r>
            <a:r>
              <a:rPr lang="en-US" altLang="zh-CN" sz="2400" dirty="0">
                <a:solidFill>
                  <a:srgbClr val="C00000"/>
                </a:solidFill>
              </a:rPr>
              <a:t>views</a:t>
            </a:r>
            <a:r>
              <a:rPr lang="en-US" altLang="zh-CN" sz="2400" dirty="0"/>
              <a:t>. </a:t>
            </a:r>
            <a:endParaRPr lang="zh-CN" altLang="en-US" sz="2400" dirty="0">
              <a:effectLst/>
              <a:latin typeface="Times New Roman" panose="02020603050405020304" pitchFamily="18" charset="0"/>
              <a:ea typeface="宋体" panose="02010600030101010101" pitchFamily="2" charset="-122"/>
            </a:endParaRPr>
          </a:p>
        </p:txBody>
      </p:sp>
      <p:sp>
        <p:nvSpPr>
          <p:cNvPr id="15" name="文本框 14"/>
          <p:cNvSpPr txBox="1"/>
          <p:nvPr/>
        </p:nvSpPr>
        <p:spPr>
          <a:xfrm>
            <a:off x="1296479" y="4658236"/>
            <a:ext cx="7823295" cy="487441"/>
          </a:xfrm>
          <a:prstGeom prst="rect">
            <a:avLst/>
          </a:prstGeom>
          <a:noFill/>
        </p:spPr>
        <p:txBody>
          <a:bodyPr wrap="none" rtlCol="0">
            <a:spAutoFit/>
          </a:bodyPr>
          <a:lstStyle/>
          <a:p>
            <a:pPr>
              <a:lnSpc>
                <a:spcPct val="114000"/>
              </a:lnSpc>
            </a:pPr>
            <a:r>
              <a:rPr lang="en-US" altLang="zh-CN" sz="2400" dirty="0"/>
              <a:t>I decided to </a:t>
            </a:r>
            <a:r>
              <a:rPr lang="en-US" altLang="zh-CN" sz="2400" dirty="0">
                <a:solidFill>
                  <a:srgbClr val="C00000"/>
                </a:solidFill>
              </a:rPr>
              <a:t>put myself out there </a:t>
            </a:r>
            <a:r>
              <a:rPr lang="en-US" altLang="zh-CN" sz="2400" dirty="0"/>
              <a:t>to gain </a:t>
            </a:r>
            <a:r>
              <a:rPr lang="en-US" altLang="zh-CN" sz="2400" dirty="0">
                <a:solidFill>
                  <a:srgbClr val="C00000"/>
                </a:solidFill>
              </a:rPr>
              <a:t>genuine</a:t>
            </a:r>
            <a:r>
              <a:rPr lang="en-US" altLang="zh-CN" sz="2400" dirty="0"/>
              <a:t> friendship. </a:t>
            </a:r>
            <a:endParaRPr lang="zh-CN" altLang="en-US" sz="2400" dirty="0">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36880"/>
            <a:ext cx="11070724" cy="340487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pPr fontAlgn="auto">
              <a:lnSpc>
                <a:spcPct val="100000"/>
              </a:lnSpc>
            </a:pPr>
            <a:r>
              <a:rPr lang="en-US" altLang="zh-CN" sz="2400" i="1" dirty="0">
                <a:solidFill>
                  <a:srgbClr val="0070C0"/>
                </a:solidFill>
                <a:latin typeface="Calibri" panose="020F0502020204030204" pitchFamily="34" charset="0"/>
                <a:cs typeface="Calibri" panose="020F0502020204030204" pitchFamily="34" charset="0"/>
              </a:rPr>
              <a:t> </a:t>
            </a:r>
            <a:r>
              <a:rPr lang="en-US" altLang="zh-CN" sz="2400" i="1" dirty="0">
                <a:solidFill>
                  <a:srgbClr val="0070C0"/>
                </a:solidFill>
                <a:latin typeface="Calibri" panose="020F0502020204030204" pitchFamily="34" charset="0"/>
                <a:cs typeface="Calibri" panose="020F0502020204030204" pitchFamily="34" charset="0"/>
                <a:sym typeface="+mn-ea"/>
              </a:rPr>
              <a:t>Answer the following questions and jot down your ideas on a sheet of paper.</a:t>
            </a:r>
          </a:p>
          <a:p>
            <a:pPr marL="457200" indent="-457200">
              <a:lnSpc>
                <a:spcPct val="114000"/>
              </a:lnSpc>
              <a:buAutoNum type="arabicPeriod"/>
            </a:pPr>
            <a:r>
              <a:rPr lang="en-US" altLang="zh-CN" sz="2400" dirty="0">
                <a:latin typeface="Calibri" panose="020F0502020204030204" pitchFamily="34" charset="0"/>
                <a:cs typeface="Calibri" panose="020F0502020204030204" pitchFamily="34" charset="0"/>
                <a:sym typeface="+mn-ea"/>
              </a:rPr>
              <a:t>Do you find yourself lonely from time to time? </a:t>
            </a:r>
            <a:endParaRPr lang="en-US" altLang="zh-CN" sz="2400" dirty="0">
              <a:latin typeface="Calibri" panose="020F0502020204030204" pitchFamily="34" charset="0"/>
              <a:cs typeface="Calibri" panose="020F0502020204030204" pitchFamily="34" charset="0"/>
            </a:endParaRPr>
          </a:p>
          <a:p>
            <a:pPr marL="457200" indent="-457200">
              <a:lnSpc>
                <a:spcPct val="114000"/>
              </a:lnSpc>
              <a:buAutoNum type="arabicPeriod"/>
            </a:pPr>
            <a:endParaRPr lang="en-US" altLang="zh-CN" sz="2400" dirty="0">
              <a:latin typeface="Calibri" panose="020F0502020204030204" pitchFamily="34" charset="0"/>
              <a:cs typeface="Calibri" panose="020F0502020204030204" pitchFamily="34" charset="0"/>
            </a:endParaRPr>
          </a:p>
          <a:p>
            <a:pPr marL="457200" indent="-457200">
              <a:lnSpc>
                <a:spcPct val="114000"/>
              </a:lnSpc>
              <a:buAutoNum type="arabicPeriod"/>
            </a:pPr>
            <a:endParaRPr lang="en-US" altLang="zh-CN" sz="2400" dirty="0">
              <a:latin typeface="Calibri" panose="020F0502020204030204" pitchFamily="34" charset="0"/>
              <a:cs typeface="Calibri" panose="020F0502020204030204" pitchFamily="34" charset="0"/>
            </a:endParaRPr>
          </a:p>
          <a:p>
            <a:pPr marL="457200" indent="-457200">
              <a:lnSpc>
                <a:spcPct val="114000"/>
              </a:lnSpc>
              <a:buAutoNum type="arabicPeriod"/>
            </a:pPr>
            <a:r>
              <a:rPr lang="en-US" altLang="zh-CN" sz="2400" dirty="0">
                <a:latin typeface="Calibri" panose="020F0502020204030204" pitchFamily="34" charset="0"/>
                <a:cs typeface="Calibri" panose="020F0502020204030204" pitchFamily="34" charset="0"/>
                <a:sym typeface="+mn-ea"/>
              </a:rPr>
              <a:t>Do you find making friends in college easier or more difficult than in high school? What are the reasons?</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2631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1141881" y="2982853"/>
            <a:ext cx="10753617" cy="830997"/>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Yes, I do feel lonely quite often after I enter college, being away from my family and high school friends. </a:t>
            </a:r>
            <a:endParaRPr lang="zh-CN" altLang="en-US" sz="2400" dirty="0">
              <a:solidFill>
                <a:srgbClr val="C00000"/>
              </a:solidFill>
              <a:effectLst/>
              <a:ea typeface="宋体" panose="02010600030101010101" pitchFamily="2" charset="-122"/>
            </a:endParaRPr>
          </a:p>
        </p:txBody>
      </p:sp>
      <p:sp>
        <p:nvSpPr>
          <p:cNvPr id="6" name="文本框 5"/>
          <p:cNvSpPr txBox="1"/>
          <p:nvPr/>
        </p:nvSpPr>
        <p:spPr>
          <a:xfrm>
            <a:off x="1141730" y="4649470"/>
            <a:ext cx="10593705" cy="1568450"/>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I find making friends in college easier than in high school. Now without the pressure from the college entrance exam, we have more free time for extra-curricular activities, so it is easier for us to get to know people who have the same hobbies and share our worldview. </a:t>
            </a:r>
            <a:endParaRPr lang="zh-CN" altLang="en-US" sz="2400"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36880"/>
            <a:ext cx="11070724" cy="1773555"/>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sym typeface="+mn-ea"/>
              </a:rPr>
              <a:t>Step 2 Writing task </a:t>
            </a:r>
            <a:endParaRPr lang="en-US" altLang="zh-CN" sz="2400" b="1" dirty="0">
              <a:solidFill>
                <a:srgbClr val="FFC000"/>
              </a:solidFill>
              <a:latin typeface="Calibri" panose="020F0502020204030204" pitchFamily="34" charset="0"/>
              <a:cs typeface="Calibri" panose="020F0502020204030204" pitchFamily="34" charset="0"/>
            </a:endParaRPr>
          </a:p>
          <a:p>
            <a:pPr marL="457200" indent="-457200">
              <a:lnSpc>
                <a:spcPct val="114000"/>
              </a:lnSpc>
              <a:buAutoNum type="arabicParenR"/>
            </a:pPr>
            <a:r>
              <a:rPr lang="en-US" altLang="zh-CN" sz="2400" i="1" dirty="0">
                <a:solidFill>
                  <a:srgbClr val="0070C0"/>
                </a:solidFill>
                <a:latin typeface="Calibri" panose="020F0502020204030204" pitchFamily="34" charset="0"/>
                <a:cs typeface="Calibri" panose="020F0502020204030204" pitchFamily="34" charset="0"/>
                <a:sym typeface="+mn-ea"/>
              </a:rPr>
              <a:t>Complete the following sentences following the examples, using the expressions in the brackets.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2631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1" name="文本框 20"/>
          <p:cNvSpPr txBox="1"/>
          <p:nvPr/>
        </p:nvSpPr>
        <p:spPr>
          <a:xfrm>
            <a:off x="6722996" y="472132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787400" y="3039110"/>
            <a:ext cx="10881360" cy="3035935"/>
          </a:xfrm>
          <a:prstGeom prst="rect">
            <a:avLst/>
          </a:prstGeom>
          <a:noFill/>
        </p:spPr>
        <p:txBody>
          <a:bodyPr wrap="square" rtlCol="0">
            <a:spAutoFit/>
          </a:bodyPr>
          <a:lstStyle/>
          <a:p>
            <a:pPr algn="l">
              <a:lnSpc>
                <a:spcPct val="114000"/>
              </a:lnSpc>
            </a:pPr>
            <a:r>
              <a:rPr lang="en-US" altLang="zh-CN" sz="2400" dirty="0">
                <a:latin typeface="Times New Roman" panose="02020603050405020304" pitchFamily="18" charset="0"/>
                <a:ea typeface="宋体" panose="02010600030101010101" pitchFamily="2" charset="-122"/>
              </a:rPr>
              <a:t>a. When we are old and look back on our lives, what will we remember</a:t>
            </a:r>
            <a:r>
              <a:rPr lang="en-US" altLang="zh-CN" sz="2400">
                <a:latin typeface="Times New Roman" panose="02020603050405020304" pitchFamily="18" charset="0"/>
                <a:ea typeface="宋体" panose="02010600030101010101" pitchFamily="2" charset="-122"/>
              </a:rPr>
              <a:t>? (</a:t>
            </a:r>
            <a:r>
              <a:rPr lang="en-US" altLang="zh-CN" sz="2400" i="1">
                <a:latin typeface="Times New Roman" panose="02020603050405020304" pitchFamily="18" charset="0"/>
                <a:ea typeface="宋体" panose="02010600030101010101" pitchFamily="2" charset="-122"/>
              </a:rPr>
              <a:t>look back on</a:t>
            </a:r>
            <a:r>
              <a:rPr lang="en-US" altLang="zh-CN" sz="2400">
                <a:latin typeface="Times New Roman" panose="02020603050405020304" pitchFamily="18" charset="0"/>
                <a:ea typeface="宋体" panose="02010600030101010101" pitchFamily="2" charset="-122"/>
              </a:rPr>
              <a:t>)</a:t>
            </a:r>
            <a:endParaRPr lang="en-US" altLang="zh-CN" sz="2400" dirty="0">
              <a:latin typeface="Times New Roman" panose="02020603050405020304" pitchFamily="18" charset="0"/>
              <a:ea typeface="宋体" panose="02010600030101010101" pitchFamily="2" charset="-122"/>
            </a:endParaRPr>
          </a:p>
          <a:p>
            <a:pPr algn="l">
              <a:lnSpc>
                <a:spcPct val="114000"/>
              </a:lnSpc>
            </a:pPr>
            <a:r>
              <a:rPr lang="en-US" altLang="zh-CN" sz="2400" dirty="0">
                <a:latin typeface="Times New Roman" panose="02020603050405020304" pitchFamily="18" charset="0"/>
                <a:ea typeface="宋体" panose="02010600030101010101" pitchFamily="2" charset="-122"/>
              </a:rPr>
              <a:t>    Before adapting to college life, I would always _____________my happy memories   </a:t>
            </a:r>
          </a:p>
          <a:p>
            <a:pPr algn="l">
              <a:lnSpc>
                <a:spcPct val="114000"/>
              </a:lnSpc>
            </a:pPr>
            <a:r>
              <a:rPr lang="en-US" altLang="zh-CN" sz="2400" dirty="0">
                <a:latin typeface="Times New Roman" panose="02020603050405020304" pitchFamily="18" charset="0"/>
                <a:ea typeface="宋体" panose="02010600030101010101" pitchFamily="2" charset="-122"/>
              </a:rPr>
              <a:t>    with my old friends.   </a:t>
            </a:r>
          </a:p>
          <a:p>
            <a:pPr algn="l">
              <a:lnSpc>
                <a:spcPct val="114000"/>
              </a:lnSpc>
            </a:pPr>
            <a:r>
              <a:rPr lang="en-US" altLang="zh-CN" sz="2400" dirty="0">
                <a:latin typeface="Times New Roman" panose="02020603050405020304" pitchFamily="18" charset="0"/>
                <a:ea typeface="宋体" panose="02010600030101010101" pitchFamily="2" charset="-122"/>
              </a:rPr>
              <a:t>b. At first I felt a little out of place on campus</a:t>
            </a:r>
            <a:r>
              <a:rPr lang="en-US" altLang="zh-CN" sz="2400">
                <a:latin typeface="Times New Roman" panose="02020603050405020304" pitchFamily="18" charset="0"/>
                <a:ea typeface="宋体" panose="02010600030101010101" pitchFamily="2" charset="-122"/>
              </a:rPr>
              <a:t>. (</a:t>
            </a:r>
            <a:r>
              <a:rPr lang="en-US" altLang="zh-CN" sz="2400" i="1">
                <a:latin typeface="Times New Roman" panose="02020603050405020304" pitchFamily="18" charset="0"/>
                <a:ea typeface="宋体" panose="02010600030101010101" pitchFamily="2" charset="-122"/>
              </a:rPr>
              <a:t>on campus</a:t>
            </a:r>
            <a:r>
              <a:rPr lang="en-US" altLang="zh-CN" sz="2400">
                <a:latin typeface="Times New Roman" panose="02020603050405020304" pitchFamily="18" charset="0"/>
                <a:ea typeface="宋体" panose="02010600030101010101" pitchFamily="2" charset="-122"/>
              </a:rPr>
              <a:t>)</a:t>
            </a:r>
            <a:endParaRPr lang="en-US" altLang="zh-CN" sz="2400" dirty="0">
              <a:latin typeface="Times New Roman" panose="02020603050405020304" pitchFamily="18" charset="0"/>
              <a:ea typeface="宋体" panose="02010600030101010101" pitchFamily="2" charset="-122"/>
            </a:endParaRPr>
          </a:p>
          <a:p>
            <a:pPr algn="l">
              <a:lnSpc>
                <a:spcPct val="114000"/>
              </a:lnSpc>
            </a:pPr>
            <a:r>
              <a:rPr lang="en-US" altLang="zh-CN" sz="2400" dirty="0">
                <a:latin typeface="Times New Roman" panose="02020603050405020304" pitchFamily="18" charset="0"/>
                <a:ea typeface="宋体" panose="02010600030101010101" pitchFamily="2" charset="-122"/>
              </a:rPr>
              <a:t>    I live __________ with three other girls.</a:t>
            </a:r>
          </a:p>
          <a:p>
            <a:pPr algn="l">
              <a:lnSpc>
                <a:spcPct val="114000"/>
              </a:lnSpc>
            </a:pPr>
            <a:r>
              <a:rPr lang="en-US" altLang="zh-CN" sz="2400" dirty="0">
                <a:latin typeface="Times New Roman" panose="02020603050405020304" pitchFamily="18" charset="0"/>
                <a:ea typeface="宋体" panose="02010600030101010101" pitchFamily="2" charset="-122"/>
              </a:rPr>
              <a:t>c. I am willing to reach out to those in need</a:t>
            </a:r>
            <a:r>
              <a:rPr lang="en-US" altLang="zh-CN" sz="2400">
                <a:latin typeface="Times New Roman" panose="02020603050405020304" pitchFamily="18" charset="0"/>
                <a:ea typeface="宋体" panose="02010600030101010101" pitchFamily="2" charset="-122"/>
              </a:rPr>
              <a:t>. (</a:t>
            </a:r>
            <a:r>
              <a:rPr lang="en-US" altLang="zh-CN" sz="2400" i="1">
                <a:latin typeface="Times New Roman" panose="02020603050405020304" pitchFamily="18" charset="0"/>
                <a:ea typeface="宋体" panose="02010600030101010101" pitchFamily="2" charset="-122"/>
              </a:rPr>
              <a:t>reach </a:t>
            </a:r>
            <a:r>
              <a:rPr lang="en-US" altLang="zh-CN" sz="2400" i="1" dirty="0">
                <a:latin typeface="Times New Roman" panose="02020603050405020304" pitchFamily="18" charset="0"/>
                <a:ea typeface="宋体" panose="02010600030101010101" pitchFamily="2" charset="-122"/>
              </a:rPr>
              <a:t>out to </a:t>
            </a:r>
            <a:r>
              <a:rPr lang="en-US" altLang="zh-CN" sz="2400" i="1">
                <a:latin typeface="Times New Roman" panose="02020603050405020304" pitchFamily="18" charset="0"/>
                <a:ea typeface="宋体" panose="02010600030101010101" pitchFamily="2" charset="-122"/>
              </a:rPr>
              <a:t>sb.</a:t>
            </a:r>
            <a:r>
              <a:rPr lang="en-US" altLang="zh-CN" sz="2400">
                <a:latin typeface="Times New Roman" panose="02020603050405020304" pitchFamily="18" charset="0"/>
                <a:ea typeface="宋体" panose="02010600030101010101" pitchFamily="2" charset="-122"/>
              </a:rPr>
              <a:t>)</a:t>
            </a:r>
            <a:endParaRPr lang="en-US" altLang="zh-CN" sz="2400" dirty="0">
              <a:latin typeface="Times New Roman" panose="02020603050405020304" pitchFamily="18" charset="0"/>
              <a:ea typeface="宋体" panose="02010600030101010101" pitchFamily="2" charset="-122"/>
            </a:endParaRPr>
          </a:p>
          <a:p>
            <a:pPr algn="l">
              <a:lnSpc>
                <a:spcPct val="114000"/>
              </a:lnSpc>
            </a:pPr>
            <a:r>
              <a:rPr lang="en-US" altLang="zh-CN" sz="2400" dirty="0">
                <a:latin typeface="Times New Roman" panose="02020603050405020304" pitchFamily="18" charset="0"/>
                <a:ea typeface="宋体" panose="02010600030101010101" pitchFamily="2" charset="-122"/>
              </a:rPr>
              <a:t>    I know my parents will always _____________me. </a:t>
            </a:r>
          </a:p>
        </p:txBody>
      </p:sp>
      <p:sp>
        <p:nvSpPr>
          <p:cNvPr id="37" name="箭头: 下 36"/>
          <p:cNvSpPr/>
          <p:nvPr/>
        </p:nvSpPr>
        <p:spPr>
          <a:xfrm>
            <a:off x="442793" y="3165791"/>
            <a:ext cx="423166" cy="278248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856690" y="4678551"/>
            <a:ext cx="1508746" cy="461665"/>
          </a:xfrm>
          <a:prstGeom prst="rect">
            <a:avLst/>
          </a:prstGeom>
          <a:noFill/>
        </p:spPr>
        <p:txBody>
          <a:bodyPr wrap="non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on campus</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25" name="文本框 24"/>
          <p:cNvSpPr txBox="1"/>
          <p:nvPr/>
        </p:nvSpPr>
        <p:spPr>
          <a:xfrm>
            <a:off x="7037321" y="3455532"/>
            <a:ext cx="1773242" cy="46166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look back on</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26" name="文本框 25"/>
          <p:cNvSpPr txBox="1"/>
          <p:nvPr/>
        </p:nvSpPr>
        <p:spPr>
          <a:xfrm>
            <a:off x="5041510" y="5531854"/>
            <a:ext cx="1866217" cy="46166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 </a:t>
            </a:r>
            <a:r>
              <a:rPr lang="en-US" altLang="zh-CN" sz="2400" dirty="0">
                <a:solidFill>
                  <a:srgbClr val="C00000"/>
                </a:solidFill>
                <a:latin typeface="Times New Roman" panose="02020603050405020304" pitchFamily="18" charset="0"/>
                <a:ea typeface="宋体" panose="02010600030101010101" pitchFamily="2" charset="-122"/>
              </a:rPr>
              <a:t>reach out to </a:t>
            </a:r>
            <a:r>
              <a:rPr lang="en-US" altLang="zh-CN" sz="2400" dirty="0">
                <a:solidFill>
                  <a:srgbClr val="C00000"/>
                </a:solidFill>
                <a:effectLst/>
                <a:latin typeface="Times New Roman" panose="02020603050405020304" pitchFamily="18" charset="0"/>
                <a:ea typeface="宋体" panose="02010600030101010101" pitchFamily="2" charset="-122"/>
              </a:rPr>
              <a:t> </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1" grpId="0"/>
      <p:bldP spid="25" grpId="0"/>
      <p:bldP spid="2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36880"/>
            <a:ext cx="11070724" cy="412242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sym typeface="+mn-ea"/>
              </a:rPr>
              <a:t>Step 2 Writing task </a:t>
            </a:r>
            <a:endParaRPr lang="en-US" altLang="zh-CN" sz="2400" b="1" dirty="0">
              <a:solidFill>
                <a:srgbClr val="FFC000"/>
              </a:solidFill>
              <a:latin typeface="Calibri" panose="020F0502020204030204" pitchFamily="34" charset="0"/>
              <a:cs typeface="Calibri" panose="020F0502020204030204" pitchFamily="34" charset="0"/>
            </a:endParaRPr>
          </a:p>
          <a:p>
            <a:pPr>
              <a:lnSpc>
                <a:spcPct val="114000"/>
              </a:lnSpc>
            </a:pPr>
            <a:r>
              <a:rPr lang="en-US" altLang="zh-CN" sz="2400" i="1">
                <a:solidFill>
                  <a:srgbClr val="0070C0"/>
                </a:solidFill>
                <a:latin typeface="Calibri" panose="020F0502020204030204" pitchFamily="34" charset="0"/>
                <a:cs typeface="Calibri" panose="020F0502020204030204" pitchFamily="34" charset="0"/>
                <a:sym typeface="+mn-ea"/>
              </a:rPr>
              <a:t>2) </a:t>
            </a:r>
            <a:r>
              <a:rPr lang="en-US" altLang="zh-CN" sz="2400" i="1" dirty="0">
                <a:solidFill>
                  <a:srgbClr val="0070C0"/>
                </a:solidFill>
                <a:latin typeface="Calibri" panose="020F0502020204030204" pitchFamily="34" charset="0"/>
                <a:cs typeface="Calibri" panose="020F0502020204030204" pitchFamily="34" charset="0"/>
                <a:sym typeface="+mn-ea"/>
              </a:rPr>
              <a:t>Write about one of the new friends you have made in college by following the </a:t>
            </a:r>
            <a:endParaRPr lang="en-US" altLang="zh-CN" sz="2400" i="1" dirty="0">
              <a:solidFill>
                <a:srgbClr val="0070C0"/>
              </a:solidFill>
              <a:latin typeface="Calibri" panose="020F0502020204030204" pitchFamily="34" charset="0"/>
              <a:cs typeface="Calibri" panose="020F0502020204030204" pitchFamily="34" charset="0"/>
            </a:endParaRP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sym typeface="+mn-ea"/>
              </a:rPr>
              <a:t>outline provided for you. Write a short essay in about 200 words.</a:t>
            </a:r>
          </a:p>
          <a:p>
            <a:pPr>
              <a:lnSpc>
                <a:spcPct val="114000"/>
              </a:lnSpc>
            </a:pPr>
            <a:endParaRPr lang="en-US" altLang="zh-CN" sz="1400" i="1" dirty="0">
              <a:solidFill>
                <a:srgbClr val="0070C0"/>
              </a:solidFill>
              <a:latin typeface="Calibri" panose="020F0502020204030204" pitchFamily="34" charset="0"/>
              <a:cs typeface="Calibri" panose="020F0502020204030204" pitchFamily="34" charset="0"/>
              <a:sym typeface="+mn-ea"/>
            </a:endParaRPr>
          </a:p>
          <a:p>
            <a:pPr>
              <a:lnSpc>
                <a:spcPct val="114000"/>
              </a:lnSpc>
            </a:pPr>
            <a:r>
              <a:rPr lang="en-US" altLang="zh-CN" sz="2400" dirty="0">
                <a:latin typeface="Calibri" panose="020F0502020204030204" pitchFamily="34" charset="0"/>
                <a:cs typeface="Calibri" panose="020F0502020204030204" pitchFamily="34" charset="0"/>
                <a:sym typeface="+mn-ea"/>
              </a:rPr>
              <a:t>1. Identify the friend you will write about and describe his or her physical appearance. </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sym typeface="+mn-ea"/>
              </a:rPr>
              <a:t>2. Explain why you two have become friends. What do you think makes your friendship possible?</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sym typeface="+mn-ea"/>
              </a:rPr>
              <a:t>3. Forecast the future of your friendship. Do you think that your friendship will last a long time? Why?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2631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36880"/>
            <a:ext cx="11070724" cy="93218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sym typeface="+mn-ea"/>
              </a:rPr>
              <a:t>Step 2 Writing task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2631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2" name="文本框 21"/>
          <p:cNvSpPr txBox="1"/>
          <p:nvPr/>
        </p:nvSpPr>
        <p:spPr>
          <a:xfrm>
            <a:off x="730250" y="2352040"/>
            <a:ext cx="10777855" cy="367157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 Sample </a:t>
            </a:r>
            <a:r>
              <a:rPr lang="en-US" altLang="zh-CN" sz="2400" i="1" kern="100" dirty="0">
                <a:solidFill>
                  <a:srgbClr val="C00000"/>
                </a:solidFill>
                <a:latin typeface="Calibri" panose="020F0502020204030204" pitchFamily="34" charset="0"/>
                <a:ea typeface="宋体" panose="02010600030101010101" pitchFamily="2" charset="-122"/>
                <a:cs typeface="Calibri" panose="020F0502020204030204" pitchFamily="34" charset="0"/>
              </a:rPr>
              <a:t>Essay</a:t>
            </a:r>
            <a:endPar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gn="just" fontAlgn="auto">
              <a:lnSpc>
                <a:spcPct val="100000"/>
              </a:lnSpc>
            </a:pPr>
            <a:r>
              <a:rPr lang="en-US" altLang="zh-CN" sz="2400" kern="100" dirty="0">
                <a:latin typeface="Calibri" panose="020F0502020204030204" pitchFamily="34" charset="0"/>
                <a:cs typeface="Calibri" panose="020F0502020204030204" pitchFamily="34" charset="0"/>
              </a:rPr>
              <a:t>The best friend I’ve made in college is Violet. She has long, black and straight hair down on her shoulders and a warm smile on her face. Our large campus could be confusing sometimes. On the first day of class, I was unable to find the classroom for my English class, and Violet was also looking for the same classroom. We ran into each other in the hallway and found the classroom together. To our surprise, we both major in Chinese and share some of our </a:t>
            </a:r>
            <a:r>
              <a:rPr lang="en-US" altLang="zh-CN" sz="2400" kern="100" dirty="0" err="1">
                <a:latin typeface="Calibri" panose="020F0502020204030204" pitchFamily="34" charset="0"/>
                <a:cs typeface="Calibri" panose="020F0502020204030204" pitchFamily="34" charset="0"/>
              </a:rPr>
              <a:t>favourite</a:t>
            </a:r>
            <a:r>
              <a:rPr lang="en-US" altLang="zh-CN" sz="2400" kern="100" dirty="0">
                <a:latin typeface="Calibri" panose="020F0502020204030204" pitchFamily="34" charset="0"/>
                <a:cs typeface="Calibri" panose="020F0502020204030204" pitchFamily="34" charset="0"/>
              </a:rPr>
              <a:t> writers, such as Zhang Ailing and Ba </a:t>
            </a:r>
            <a:r>
              <a:rPr lang="en-US" altLang="zh-CN" sz="2400" kern="100" dirty="0" err="1">
                <a:latin typeface="Calibri" panose="020F0502020204030204" pitchFamily="34" charset="0"/>
                <a:cs typeface="Calibri" panose="020F0502020204030204" pitchFamily="34" charset="0"/>
              </a:rPr>
              <a:t>Jin</a:t>
            </a:r>
            <a:r>
              <a:rPr lang="en-US" altLang="zh-CN" sz="2400" kern="100" dirty="0">
                <a:latin typeface="Calibri" panose="020F0502020204030204" pitchFamily="34" charset="0"/>
                <a:cs typeface="Calibri" panose="020F0502020204030204" pitchFamily="34" charset="0"/>
              </a:rPr>
              <a:t>. In addition to reading, we both enjoy sports, especially playing badminton. Most important of all, both of us believe that honesty and kindness are the best qualities, and we both want to be kind to each other and people around us. </a:t>
            </a:r>
            <a:endParaRPr lang="zh-CN" altLang="zh-CN" sz="1800" dirty="0">
              <a:effectLst/>
              <a:latin typeface="Times New Roman" panose="02020603050405020304" pitchFamily="18" charset="0"/>
              <a:ea typeface="等线" panose="02010600030101010101" pitchFamily="2" charset="-122"/>
            </a:endParaRPr>
          </a:p>
        </p:txBody>
      </p:sp>
      <p:sp>
        <p:nvSpPr>
          <p:cNvPr id="5" name="动作按钮: 后退或前一项 4">
            <a:hlinkClick r:id="rId4" action="ppaction://hlinksldjump" highlightClick="1"/>
          </p:cNvPr>
          <p:cNvSpPr/>
          <p:nvPr/>
        </p:nvSpPr>
        <p:spPr>
          <a:xfrm>
            <a:off x="10833431" y="5873068"/>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590880"/>
            <a:ext cx="11070724" cy="93218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sym typeface="+mn-ea"/>
              </a:rPr>
              <a:t>Step 2 Writing task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5171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5" name="动作按钮: 后退或前一项 4">
            <a:hlinkClick r:id="rId4" action="ppaction://hlinksldjump" highlightClick="1"/>
          </p:cNvPr>
          <p:cNvSpPr/>
          <p:nvPr/>
        </p:nvSpPr>
        <p:spPr>
          <a:xfrm>
            <a:off x="10833431" y="5873068"/>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81355" y="2827655"/>
            <a:ext cx="10846435" cy="245110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 Sample </a:t>
            </a:r>
            <a:r>
              <a:rPr lang="en-US" altLang="zh-CN" sz="2400" i="1" kern="100" dirty="0">
                <a:solidFill>
                  <a:srgbClr val="C00000"/>
                </a:solidFill>
                <a:latin typeface="Calibri" panose="020F0502020204030204" pitchFamily="34" charset="0"/>
                <a:ea typeface="宋体" panose="02010600030101010101" pitchFamily="2" charset="-122"/>
                <a:cs typeface="Calibri" panose="020F0502020204030204" pitchFamily="34" charset="0"/>
              </a:rPr>
              <a:t>Essay</a:t>
            </a:r>
            <a:endPar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I</a:t>
            </a:r>
            <a:r>
              <a:rPr lang="en-US" altLang="zh-CN" sz="2400" kern="100" dirty="0">
                <a:latin typeface="Calibri" panose="020F0502020204030204" pitchFamily="34" charset="0"/>
                <a:cs typeface="Calibri" panose="020F0502020204030204" pitchFamily="34" charset="0"/>
              </a:rPr>
              <a:t> believe our friendship will last a long time not only because we share similar hobbies and values but also because we support each other all the time. We both join the college choir, and take part in speech contests. Violet is always by my side, cheering me up when I am in low spirits. We have been working hard towards the same goal—to become better students and persons—during the four-year college life. </a:t>
            </a:r>
            <a:endParaRPr lang="zh-CN" altLang="zh-CN" sz="1800" dirty="0">
              <a:effectLst/>
              <a:latin typeface="Times New Roman" panose="02020603050405020304" pitchFamily="18" charset="0"/>
              <a:ea typeface="等线"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590880"/>
            <a:ext cx="11070724" cy="51181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5171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5" name="动作按钮: 后退或前一项 4">
            <a:hlinkClick r:id="rId4" action="ppaction://hlinksldjump" highlightClick="1"/>
          </p:cNvPr>
          <p:cNvSpPr/>
          <p:nvPr/>
        </p:nvSpPr>
        <p:spPr>
          <a:xfrm>
            <a:off x="10833431" y="5873068"/>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594360" y="2585720"/>
            <a:ext cx="10971530" cy="1353185"/>
          </a:xfrm>
          <a:prstGeom prst="rect">
            <a:avLst/>
          </a:prstGeom>
          <a:noFill/>
        </p:spPr>
        <p:txBody>
          <a:bodyPr wrap="square">
            <a:spAutoFit/>
          </a:bodyPr>
          <a:lstStyle/>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3 Peer Conferencing and Revision</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Work in groups of four and share the essay you have written with your peers. Revise it based on the feedback from your peers, and then post it on the course folder. </a:t>
            </a:r>
            <a:endParaRPr lang="en-US" altLang="zh-CN" sz="2400" b="1" dirty="0">
              <a:solidFill>
                <a:srgbClr val="0070C0"/>
              </a:solidFill>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275" y="1498600"/>
            <a:ext cx="7771130" cy="119888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pPr indent="0" fontAlgn="auto">
              <a:lnSpc>
                <a:spcPct val="100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Work in pairs and answer the questions:</a:t>
            </a:r>
          </a:p>
          <a:p>
            <a:pPr indent="0" fontAlgn="auto">
              <a:lnSpc>
                <a:spcPct val="100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Read the quotes below and answer the following questions.</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3" name="图片 12"/>
          <p:cNvPicPr>
            <a:picLocks noChangeAspect="1"/>
          </p:cNvPicPr>
          <p:nvPr/>
        </p:nvPicPr>
        <p:blipFill>
          <a:blip r:embed="rId2"/>
          <a:stretch>
            <a:fillRect/>
          </a:stretch>
        </p:blipFill>
        <p:spPr>
          <a:xfrm>
            <a:off x="785203" y="142952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4"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23" y="2788584"/>
            <a:ext cx="6241962" cy="307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7109460" y="2787015"/>
            <a:ext cx="4646930" cy="3138170"/>
          </a:xfrm>
          <a:prstGeom prst="rect">
            <a:avLst/>
          </a:prstGeom>
          <a:noFill/>
        </p:spPr>
        <p:txBody>
          <a:bodyPr wrap="square">
            <a:spAutoFit/>
          </a:bodyPr>
          <a:lstStyle/>
          <a:p>
            <a:pPr fontAlgn="auto">
              <a:lnSpc>
                <a:spcPct val="100000"/>
              </a:lnSpc>
            </a:pPr>
            <a:r>
              <a:rPr lang="en-US" altLang="zh-CN" sz="2200" dirty="0">
                <a:latin typeface="Calibri" panose="020F0502020204030204" pitchFamily="34" charset="0"/>
                <a:ea typeface="宋体" panose="02010600030101010101" pitchFamily="2" charset="-122"/>
                <a:cs typeface="Calibri" panose="020F0502020204030204" pitchFamily="34" charset="0"/>
              </a:rPr>
              <a:t>1</a:t>
            </a:r>
            <a:r>
              <a:rPr lang="en-US" altLang="zh-CN" sz="22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200" dirty="0">
                <a:latin typeface="Calibri" panose="020F0502020204030204" pitchFamily="34" charset="0"/>
                <a:ea typeface="等线" panose="02010600030101010101" pitchFamily="2" charset="-122"/>
                <a:cs typeface="Calibri" panose="020F0502020204030204" pitchFamily="34" charset="0"/>
              </a:rPr>
              <a:t>Which quote do you like best? Why? </a:t>
            </a:r>
          </a:p>
          <a:p>
            <a:pPr fontAlgn="auto">
              <a:lnSpc>
                <a:spcPct val="100000"/>
              </a:lnSpc>
            </a:pPr>
            <a:r>
              <a:rPr lang="en-US" altLang="zh-CN" sz="2200" dirty="0">
                <a:latin typeface="Calibri" panose="020F0502020204030204" pitchFamily="34" charset="0"/>
                <a:ea typeface="等线" panose="02010600030101010101" pitchFamily="2" charset="-122"/>
                <a:cs typeface="Calibri" panose="020F0502020204030204" pitchFamily="34" charset="0"/>
              </a:rPr>
              <a:t>2</a:t>
            </a:r>
            <a:r>
              <a:rPr lang="en-US" altLang="zh-CN" sz="22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200" dirty="0">
                <a:latin typeface="Calibri" panose="020F0502020204030204" pitchFamily="34" charset="0"/>
                <a:ea typeface="等线" panose="02010600030101010101" pitchFamily="2" charset="-122"/>
                <a:cs typeface="Calibri" panose="020F0502020204030204" pitchFamily="34" charset="0"/>
              </a:rPr>
              <a:t>Different people have different understandings of friendship. Can you share with us your view about friendship? Can you tell us how you have formed that view? </a:t>
            </a:r>
          </a:p>
          <a:p>
            <a:pPr fontAlgn="auto">
              <a:lnSpc>
                <a:spcPct val="100000"/>
              </a:lnSpc>
            </a:pPr>
            <a:r>
              <a:rPr lang="en-US" altLang="zh-CN" sz="2200" dirty="0">
                <a:latin typeface="Calibri" panose="020F0502020204030204" pitchFamily="34" charset="0"/>
                <a:ea typeface="等线" panose="02010600030101010101" pitchFamily="2" charset="-122"/>
                <a:cs typeface="Calibri" panose="020F0502020204030204" pitchFamily="34" charset="0"/>
              </a:rPr>
              <a:t>3</a:t>
            </a:r>
            <a:r>
              <a:rPr lang="en-US" altLang="zh-CN" sz="22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200" dirty="0">
                <a:latin typeface="Calibri" panose="020F0502020204030204" pitchFamily="34" charset="0"/>
                <a:ea typeface="等线" panose="02010600030101010101" pitchFamily="2" charset="-122"/>
                <a:cs typeface="Calibri" panose="020F0502020204030204" pitchFamily="34" charset="0"/>
              </a:rPr>
              <a:t>Do you know any other quotes about friendship? Can you explain the quotes in your own words? </a:t>
            </a:r>
            <a:endParaRPr lang="zh-CN" altLang="en-US" sz="2200" dirty="0">
              <a:latin typeface="Calibri" panose="020F0502020204030204" pitchFamily="34" charset="0"/>
              <a:cs typeface="Calibri" panose="020F0502020204030204" pitchFamily="34" charset="0"/>
            </a:endParaRPr>
          </a:p>
        </p:txBody>
      </p:sp>
      <p:pic>
        <p:nvPicPr>
          <p:cNvPr id="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696170" y="586450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a:spLocks noChangeArrowheads="1"/>
          </p:cNvSpPr>
          <p:nvPr/>
        </p:nvSpPr>
        <p:spPr bwMode="auto">
          <a:xfrm>
            <a:off x="1216660" y="5864225"/>
            <a:ext cx="3162300" cy="461645"/>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8" name="动作按钮: 后退或前一项 7">
            <a:hlinkClick r:id="rId6" action="ppaction://hlinksldjump" highlightClick="1"/>
          </p:cNvPr>
          <p:cNvSpPr/>
          <p:nvPr/>
        </p:nvSpPr>
        <p:spPr>
          <a:xfrm>
            <a:off x="10833431" y="5873068"/>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par>
                                <p:cTn id="12" presetID="14" presetClass="entr" presetSubtype="1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788886" y="1385375"/>
            <a:ext cx="8183273" cy="954107"/>
          </a:xfrm>
          <a:prstGeom prst="rect">
            <a:avLst/>
          </a:prstGeom>
          <a:solidFill>
            <a:srgbClr val="E2DFCC"/>
          </a:solidFill>
          <a:effectLst/>
        </p:spPr>
        <p:style>
          <a:lnRef idx="0">
            <a:scrgbClr r="0" g="0" b="0"/>
          </a:lnRef>
          <a:fillRef idx="1002">
            <a:schemeClr val="lt2"/>
          </a:fillRef>
          <a:effectRef idx="0">
            <a:scrgbClr r="0" g="0" b="0"/>
          </a:effectRef>
          <a:fontRef idx="major"/>
        </p:style>
        <p:txBody>
          <a:bodyPr wrap="square" rtlCol="0">
            <a:spAutoFit/>
          </a:bodyPr>
          <a:lstStyle/>
          <a:p>
            <a:pPr algn="l"/>
            <a:r>
              <a:rPr lang="en-US" altLang="zh-CN" sz="2800" dirty="0">
                <a:effectLst/>
                <a:latin typeface="Calibri" panose="020F0502020204030204" pitchFamily="34" charset="0"/>
                <a:ea typeface="宋体" panose="02010600030101010101" pitchFamily="2" charset="-122"/>
                <a:cs typeface="Calibri" panose="020F0502020204030204" pitchFamily="34" charset="0"/>
              </a:rPr>
              <a:t>Advice from a Formerly Lonely College Student </a:t>
            </a:r>
          </a:p>
          <a:p>
            <a:pPr algn="r"/>
            <a:r>
              <a:rPr lang="en-US" altLang="zh-CN" sz="2800" dirty="0">
                <a:latin typeface="Calibri" panose="020F0502020204030204" pitchFamily="34" charset="0"/>
                <a:ea typeface="宋体" panose="02010600030101010101" pitchFamily="2" charset="-122"/>
                <a:cs typeface="Calibri" panose="020F0502020204030204" pitchFamily="34" charset="0"/>
              </a:rPr>
              <a:t>                                                                  </a:t>
            </a:r>
            <a:r>
              <a:rPr lang="en-US" altLang="zh-CN" sz="2400" i="1" dirty="0">
                <a:latin typeface="Bodoni MT Condensed" panose="02070606080606020203" pitchFamily="18" charset="0"/>
                <a:ea typeface="宋体" panose="02010600030101010101" pitchFamily="2" charset="-122"/>
                <a:cs typeface="Calibri" panose="020F0502020204030204" pitchFamily="34" charset="0"/>
              </a:rPr>
              <a:t>Emery Bergmann  </a:t>
            </a:r>
            <a:endParaRPr lang="zh-CN" altLang="en-US" sz="2400" i="1" dirty="0">
              <a:effectLst/>
              <a:latin typeface="Bodoni MT Condensed" panose="02070606080606020203" pitchFamily="18" charset="0"/>
              <a:ea typeface="宋体" panose="02010600030101010101" pitchFamily="2" charset="-122"/>
              <a:cs typeface="Calibri" panose="020F0502020204030204" pitchFamily="34" charset="0"/>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3" name="直角上箭头 12"/>
          <p:cNvSpPr/>
          <p:nvPr/>
        </p:nvSpPr>
        <p:spPr>
          <a:xfrm rot="5400000">
            <a:off x="6562725" y="512572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直角上箭头 13"/>
          <p:cNvSpPr/>
          <p:nvPr/>
        </p:nvSpPr>
        <p:spPr>
          <a:xfrm rot="5400000">
            <a:off x="5230495" y="436880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直角上箭头 14"/>
          <p:cNvSpPr/>
          <p:nvPr/>
        </p:nvSpPr>
        <p:spPr>
          <a:xfrm rot="5400000">
            <a:off x="3898900" y="3620135"/>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直角上箭头 15"/>
          <p:cNvSpPr/>
          <p:nvPr/>
        </p:nvSpPr>
        <p:spPr>
          <a:xfrm rot="5400000">
            <a:off x="2525395" y="287528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圆角矩形 16">
            <a:hlinkClick r:id="rId3" action="ppaction://hlinksldjump"/>
          </p:cNvPr>
          <p:cNvSpPr/>
          <p:nvPr/>
        </p:nvSpPr>
        <p:spPr>
          <a:xfrm>
            <a:off x="3397250" y="301815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圆角矩形 17">
            <a:hlinkClick r:id="rId4" action="ppaction://hlinksldjump"/>
          </p:cNvPr>
          <p:cNvSpPr/>
          <p:nvPr/>
        </p:nvSpPr>
        <p:spPr>
          <a:xfrm>
            <a:off x="4745990" y="376364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圆角矩形 24">
            <a:hlinkClick r:id="rId5" action="ppaction://hlinksldjump"/>
          </p:cNvPr>
          <p:cNvSpPr/>
          <p:nvPr/>
        </p:nvSpPr>
        <p:spPr>
          <a:xfrm>
            <a:off x="6094730" y="450913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4"/>
          </a:lnRef>
          <a:fillRef idx="3">
            <a:schemeClr val="accent4"/>
          </a:fillRef>
          <a:effectRef idx="3">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圆角矩形 25">
            <a:hlinkClick r:id="rId6" action="ppaction://hlinksldjump"/>
          </p:cNvPr>
          <p:cNvSpPr/>
          <p:nvPr/>
        </p:nvSpPr>
        <p:spPr>
          <a:xfrm>
            <a:off x="7443470" y="5254625"/>
            <a:ext cx="3004820" cy="9182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5"/>
          </a:lnRef>
          <a:fillRef idx="3">
            <a:schemeClr val="accent5"/>
          </a:fillRef>
          <a:effectRef idx="3">
            <a:schemeClr val="accent5"/>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圆角矩形 26">
            <a:hlinkClick r:id="rId7" action="ppaction://hlinksldjump"/>
          </p:cNvPr>
          <p:cNvSpPr/>
          <p:nvPr/>
        </p:nvSpPr>
        <p:spPr>
          <a:xfrm>
            <a:off x="2048510" y="227266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1"/>
          </a:lnRef>
          <a:fillRef idx="3">
            <a:schemeClr val="accent1"/>
          </a:fillRef>
          <a:effectRef idx="3">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文本框 7">
            <a:hlinkClick r:id="rId7" action="ppaction://hlinksldjump"/>
          </p:cNvPr>
          <p:cNvSpPr txBox="1"/>
          <p:nvPr/>
        </p:nvSpPr>
        <p:spPr>
          <a:xfrm>
            <a:off x="2192655" y="2339340"/>
            <a:ext cx="2772618"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ct val="0"/>
              </a:spcBef>
              <a:spcAft>
                <a:spcPct val="35000"/>
              </a:spcAft>
            </a:pPr>
            <a:r>
              <a:rPr lang="en-US" altLang="zh-CN" sz="2400" b="1" dirty="0">
                <a:solidFill>
                  <a:schemeClr val="bg1"/>
                </a:solidFill>
                <a:sym typeface="+mn-ea"/>
              </a:rPr>
              <a:t>Cultural Background</a:t>
            </a:r>
          </a:p>
        </p:txBody>
      </p:sp>
      <p:sp>
        <p:nvSpPr>
          <p:cNvPr id="29" name="文本框 8">
            <a:hlinkClick r:id="rId3" action="ppaction://hlinksldjump"/>
          </p:cNvPr>
          <p:cNvSpPr txBox="1"/>
          <p:nvPr/>
        </p:nvSpPr>
        <p:spPr>
          <a:xfrm>
            <a:off x="3967480" y="3084830"/>
            <a:ext cx="1823256"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Text Analysis</a:t>
            </a:r>
          </a:p>
        </p:txBody>
      </p:sp>
      <p:sp>
        <p:nvSpPr>
          <p:cNvPr id="30" name="文本框 9">
            <a:hlinkClick r:id="rId4" action="ppaction://hlinksldjump"/>
          </p:cNvPr>
          <p:cNvSpPr txBox="1"/>
          <p:nvPr/>
        </p:nvSpPr>
        <p:spPr>
          <a:xfrm>
            <a:off x="5199380" y="3807460"/>
            <a:ext cx="2181303"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Language Focus</a:t>
            </a:r>
          </a:p>
        </p:txBody>
      </p:sp>
      <p:sp>
        <p:nvSpPr>
          <p:cNvPr id="31" name="文本框 10">
            <a:hlinkClick r:id="rId5" action="ppaction://hlinksldjump"/>
          </p:cNvPr>
          <p:cNvSpPr txBox="1"/>
          <p:nvPr/>
        </p:nvSpPr>
        <p:spPr>
          <a:xfrm>
            <a:off x="6119495" y="4545965"/>
            <a:ext cx="2962991"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Further Enhancement</a:t>
            </a:r>
          </a:p>
        </p:txBody>
      </p:sp>
      <p:sp>
        <p:nvSpPr>
          <p:cNvPr id="32" name="文本框 11">
            <a:hlinkClick r:id="rId6" action="ppaction://hlinksldjump"/>
          </p:cNvPr>
          <p:cNvSpPr txBox="1"/>
          <p:nvPr/>
        </p:nvSpPr>
        <p:spPr>
          <a:xfrm>
            <a:off x="7865186" y="5335270"/>
            <a:ext cx="2206310" cy="830997"/>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ct val="0"/>
              </a:spcBef>
              <a:buClrTx/>
              <a:buSzTx/>
              <a:buFontTx/>
            </a:pPr>
            <a:r>
              <a:rPr lang="en-US" altLang="zh-CN" sz="2400" b="1" dirty="0">
                <a:solidFill>
                  <a:schemeClr val="bg1"/>
                </a:solidFill>
                <a:sym typeface="+mn-ea"/>
              </a:rPr>
              <a:t>Supplementary </a:t>
            </a:r>
          </a:p>
          <a:p>
            <a:pPr algn="ctr" fontAlgn="auto">
              <a:spcBef>
                <a:spcPct val="0"/>
              </a:spcBef>
              <a:buClrTx/>
              <a:buSzTx/>
              <a:buFontTx/>
            </a:pPr>
            <a:r>
              <a:rPr lang="en-US" altLang="zh-CN" sz="2400" b="1" dirty="0">
                <a:solidFill>
                  <a:schemeClr val="bg1"/>
                </a:solidFill>
                <a:sym typeface="+mn-ea"/>
              </a:rPr>
              <a:t>Resources</a:t>
            </a:r>
          </a:p>
        </p:txBody>
      </p:sp>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5" y="1754505"/>
            <a:ext cx="6218555" cy="1353185"/>
          </a:xfrm>
          <a:prstGeom prst="rect">
            <a:avLst/>
          </a:prstGeom>
          <a:noFill/>
        </p:spPr>
        <p:txBody>
          <a:bodyPr wrap="square">
            <a:spAutoFit/>
          </a:bodyPr>
          <a:lstStyle/>
          <a:p>
            <a:pPr lvl="0">
              <a:lnSpc>
                <a:spcPct val="114000"/>
              </a:lnSpc>
            </a:pPr>
            <a:r>
              <a:rPr lang="en-US" altLang="zh-CN" sz="2400" dirty="0">
                <a:latin typeface="Calibri" panose="020F0502020204030204" pitchFamily="34" charset="0"/>
                <a:cs typeface="Calibri" panose="020F0502020204030204" pitchFamily="34" charset="0"/>
                <a:sym typeface="+mn-ea"/>
              </a:rPr>
              <a:t>1. Text</a:t>
            </a:r>
            <a:endParaRPr lang="zh-CN"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sym typeface="+mn-ea"/>
              </a:rPr>
              <a:t>Text A Making New Friends in College</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sym typeface="+mn-ea"/>
              </a:rPr>
              <a:t>Text B How to Make Friends at University</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0" name="文本框 19"/>
          <p:cNvSpPr txBox="1"/>
          <p:nvPr/>
        </p:nvSpPr>
        <p:spPr>
          <a:xfrm>
            <a:off x="755015" y="3850450"/>
            <a:ext cx="4915535" cy="1343025"/>
          </a:xfrm>
          <a:prstGeom prst="rect">
            <a:avLst/>
          </a:prstGeom>
          <a:noFill/>
        </p:spPr>
        <p:txBody>
          <a:bodyPr wrap="none" rtlCol="0">
            <a:spAutoFit/>
          </a:bodyPr>
          <a:lstStyle/>
          <a:p>
            <a:pPr lvl="0" algn="just">
              <a:lnSpc>
                <a:spcPts val="2000"/>
              </a:lnSpc>
            </a:pPr>
            <a:r>
              <a:rPr lang="en-US" altLang="zh-CN" sz="2400" dirty="0">
                <a:latin typeface="Calibri" panose="020F0502020204030204" pitchFamily="34" charset="0"/>
                <a:cs typeface="Calibri" panose="020F0502020204030204" pitchFamily="34" charset="0"/>
                <a:sym typeface="+mn-ea"/>
              </a:rPr>
              <a:t>2.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Video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lvl="0" algn="just">
              <a:lnSpc>
                <a:spcPts val="2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marL="457200" indent="-457200" algn="just">
              <a:buAutoNum type="alphaUcPeriod"/>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How to stop shyness in 60 seconds</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457200" indent="-457200" algn="just">
              <a:buAutoNum type="alphaUcPeriod"/>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Why can’t we be friends?</a:t>
            </a:r>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3198" t="3435" r="6886" b="878"/>
          <a:stretch>
            <a:fillRect/>
          </a:stretch>
        </p:blipFill>
        <p:spPr>
          <a:xfrm>
            <a:off x="6303010" y="1998980"/>
            <a:ext cx="1046480" cy="1080770"/>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r="5870" b="4312"/>
          <a:stretch>
            <a:fillRect/>
          </a:stretch>
        </p:blipFill>
        <p:spPr>
          <a:xfrm>
            <a:off x="7642860" y="1998980"/>
            <a:ext cx="1046480" cy="1080770"/>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8975" y="3886835"/>
            <a:ext cx="2942590" cy="1772285"/>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20785" y="3886835"/>
            <a:ext cx="2891155" cy="176593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8" name="组合 27"/>
          <p:cNvGrpSpPr/>
          <p:nvPr/>
        </p:nvGrpSpPr>
        <p:grpSpPr>
          <a:xfrm>
            <a:off x="867550" y="283464"/>
            <a:ext cx="1179420" cy="1051559"/>
            <a:chOff x="1313" y="323"/>
            <a:chExt cx="2280" cy="2032"/>
          </a:xfrm>
        </p:grpSpPr>
        <p:grpSp>
          <p:nvGrpSpPr>
            <p:cNvPr id="30"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1" name="文本框 20"/>
          <p:cNvSpPr txBox="1"/>
          <p:nvPr/>
        </p:nvSpPr>
        <p:spPr>
          <a:xfrm>
            <a:off x="7169401" y="4543708"/>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5" name="文本框 4"/>
          <p:cNvSpPr txBox="1"/>
          <p:nvPr/>
        </p:nvSpPr>
        <p:spPr>
          <a:xfrm>
            <a:off x="787400" y="2270309"/>
            <a:ext cx="5097145" cy="3784600"/>
          </a:xfrm>
          <a:prstGeom prst="rect">
            <a:avLst/>
          </a:prstGeom>
          <a:noFill/>
        </p:spPr>
        <p:txBody>
          <a:bodyPr wrap="square">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To the rosy clouds in the western sky.</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r>
              <a:rPr lang="en-US" altLang="zh-CN" sz="2400" dirty="0">
                <a:effectLst/>
                <a:latin typeface="Calibri" panose="020F0502020204030204" pitchFamily="34" charset="0"/>
                <a:ea typeface="等线" panose="02010600030101010101" pitchFamily="2" charset="-122"/>
                <a:cs typeface="Calibri" panose="020F0502020204030204" pitchFamily="34" charset="0"/>
              </a:rPr>
              <a:t>I shot an arrow into the air,</a:t>
            </a:r>
          </a:p>
          <a:p>
            <a:pPr algn="just"/>
            <a:r>
              <a:rPr lang="en-US" altLang="zh-CN" sz="2400" dirty="0">
                <a:effectLst/>
                <a:latin typeface="Calibri" panose="020F0502020204030204" pitchFamily="34" charset="0"/>
                <a:ea typeface="等线" panose="02010600030101010101" pitchFamily="2" charset="-122"/>
                <a:cs typeface="Calibri" panose="020F0502020204030204" pitchFamily="34" charset="0"/>
              </a:rPr>
              <a:t>It fell to earth, I knew not where;</a:t>
            </a:r>
          </a:p>
          <a:p>
            <a:pPr algn="just"/>
            <a:r>
              <a:rPr lang="en-US" altLang="zh-CN" sz="2400" dirty="0">
                <a:effectLst/>
                <a:latin typeface="Calibri" panose="020F0502020204030204" pitchFamily="34" charset="0"/>
                <a:ea typeface="等线" panose="02010600030101010101" pitchFamily="2" charset="-122"/>
                <a:cs typeface="Calibri" panose="020F0502020204030204" pitchFamily="34" charset="0"/>
              </a:rPr>
              <a:t>For, so swiftly it flew, the sight</a:t>
            </a:r>
          </a:p>
          <a:p>
            <a:pPr algn="just"/>
            <a:r>
              <a:rPr lang="en-US" altLang="zh-CN" sz="2400" dirty="0">
                <a:effectLst/>
                <a:latin typeface="Calibri" panose="020F0502020204030204" pitchFamily="34" charset="0"/>
                <a:ea typeface="等线" panose="02010600030101010101" pitchFamily="2" charset="-122"/>
                <a:cs typeface="Calibri" panose="020F0502020204030204" pitchFamily="34" charset="0"/>
              </a:rPr>
              <a:t>Could not follow it in its flight.</a:t>
            </a:r>
          </a:p>
          <a:p>
            <a:pPr algn="just"/>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gn="just"/>
            <a:r>
              <a:rPr lang="en-US" altLang="zh-CN" sz="2400" dirty="0">
                <a:effectLst/>
                <a:latin typeface="Calibri" panose="020F0502020204030204" pitchFamily="34" charset="0"/>
                <a:ea typeface="等线" panose="02010600030101010101" pitchFamily="2" charset="-122"/>
                <a:cs typeface="Calibri" panose="020F0502020204030204" pitchFamily="34" charset="0"/>
              </a:rPr>
              <a:t>I breathed a song into the air,</a:t>
            </a:r>
          </a:p>
          <a:p>
            <a:pPr algn="just"/>
            <a:r>
              <a:rPr lang="en-US" altLang="zh-CN" sz="2400" dirty="0">
                <a:effectLst/>
                <a:latin typeface="Calibri" panose="020F0502020204030204" pitchFamily="34" charset="0"/>
                <a:ea typeface="等线" panose="02010600030101010101" pitchFamily="2" charset="-122"/>
                <a:cs typeface="Calibri" panose="020F0502020204030204" pitchFamily="34" charset="0"/>
              </a:rPr>
              <a:t>It fell to earth, I knew not where;</a:t>
            </a:r>
          </a:p>
          <a:p>
            <a:pPr algn="just"/>
            <a:r>
              <a:rPr lang="en-US" altLang="zh-CN" sz="2400" dirty="0">
                <a:effectLst/>
                <a:latin typeface="Calibri" panose="020F0502020204030204" pitchFamily="34" charset="0"/>
                <a:ea typeface="等线" panose="02010600030101010101" pitchFamily="2" charset="-122"/>
                <a:cs typeface="Calibri" panose="020F0502020204030204" pitchFamily="34" charset="0"/>
              </a:rPr>
              <a:t>For who has sight so keen and strong,</a:t>
            </a:r>
          </a:p>
          <a:p>
            <a:pPr algn="just"/>
            <a:r>
              <a:rPr lang="en-US" altLang="zh-CN" sz="2400" dirty="0">
                <a:effectLst/>
                <a:latin typeface="Calibri" panose="020F0502020204030204" pitchFamily="34" charset="0"/>
                <a:ea typeface="等线" panose="02010600030101010101" pitchFamily="2" charset="-122"/>
                <a:cs typeface="Calibri" panose="020F0502020204030204" pitchFamily="34" charset="0"/>
              </a:rPr>
              <a:t>That it can follow the flight of song?</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8" name="文本框 7"/>
          <p:cNvSpPr txBox="1"/>
          <p:nvPr/>
        </p:nvSpPr>
        <p:spPr>
          <a:xfrm>
            <a:off x="5389860" y="3008869"/>
            <a:ext cx="6223499" cy="2308324"/>
          </a:xfrm>
          <a:prstGeom prst="rect">
            <a:avLst/>
          </a:prstGeom>
          <a:noFill/>
        </p:spPr>
        <p:txBody>
          <a:bodyPr wrap="none" rtlCol="0">
            <a:spAutoFit/>
          </a:bodyPr>
          <a:lstStyle/>
          <a:p>
            <a:pPr marL="137160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marL="137160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Long, long afterward, in an oak</a:t>
            </a:r>
          </a:p>
          <a:p>
            <a:pPr marL="137160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I found the arrow, still unbroke;</a:t>
            </a:r>
          </a:p>
          <a:p>
            <a:pPr marL="137160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And the song, from beginning to end,</a:t>
            </a:r>
          </a:p>
          <a:p>
            <a:pPr marL="137160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I found again in the heart of a friend.</a:t>
            </a:r>
          </a:p>
          <a:p>
            <a:pPr marL="1371600" algn="just"/>
            <a:endParaRPr lang="zh-CN" altLang="en-US" sz="24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787237" y="1552575"/>
            <a:ext cx="9540103" cy="718145"/>
          </a:xfrm>
          <a:prstGeom prst="rect">
            <a:avLst/>
          </a:prstGeom>
          <a:noFill/>
        </p:spPr>
        <p:txBody>
          <a:bodyPr wrap="square" rtlCol="0">
            <a:spAutoFit/>
          </a:bodyPr>
          <a:lstStyle/>
          <a:p>
            <a:pPr lvl="0" algn="just">
              <a:lnSpc>
                <a:spcPts val="2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a:t>
            </a:r>
            <a:r>
              <a:rPr lang="en-US" altLang="zh-CN" sz="2400" kern="100">
                <a:effectLst/>
                <a:latin typeface="Calibri" panose="020F0502020204030204" pitchFamily="34" charset="0"/>
                <a:ea typeface="宋体" panose="02010600030101010101" pitchFamily="2" charset="-122"/>
                <a:cs typeface="Calibri" panose="020F0502020204030204" pitchFamily="34" charset="0"/>
              </a:rPr>
              <a:t>. Poetry</a:t>
            </a:r>
            <a:r>
              <a:rPr lang="en-US" altLang="zh-CN" sz="2400" kern="10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The Arrow and the Song</a:t>
            </a:r>
            <a:endParaRPr lang="en-US" altLang="zh-CN" sz="2400" b="1" kern="100" dirty="0">
              <a:latin typeface="Calibri" panose="020F0502020204030204" pitchFamily="34" charset="0"/>
              <a:ea typeface="宋体" panose="02010600030101010101" pitchFamily="2" charset="-122"/>
              <a:cs typeface="Calibri" panose="020F0502020204030204" pitchFamily="34" charset="0"/>
            </a:endParaRPr>
          </a:p>
          <a:p>
            <a:pPr lvl="0"/>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Henry Wadsworth Longfellow</a:t>
            </a:r>
            <a:endParaRPr lang="zh-CN" altLang="en-US" sz="2400" dirty="0">
              <a:effectLst/>
              <a:latin typeface="Times New Roman" panose="02020603050405020304" pitchFamily="18" charset="0"/>
              <a:ea typeface="宋体" panose="02010600030101010101" pitchFamily="2" charset="-122"/>
            </a:endParaRPr>
          </a:p>
        </p:txBody>
      </p:sp>
      <p:grpSp>
        <p:nvGrpSpPr>
          <p:cNvPr id="42" name="组合 41"/>
          <p:cNvGrpSpPr/>
          <p:nvPr/>
        </p:nvGrpSpPr>
        <p:grpSpPr>
          <a:xfrm>
            <a:off x="6235700" y="2531294"/>
            <a:ext cx="184785" cy="3519170"/>
            <a:chOff x="9820" y="4840"/>
            <a:chExt cx="291" cy="5542"/>
          </a:xfrm>
        </p:grpSpPr>
        <p:sp>
          <p:nvSpPr>
            <p:cNvPr id="7" name="星形: 四角 12"/>
            <p:cNvSpPr/>
            <p:nvPr/>
          </p:nvSpPr>
          <p:spPr>
            <a:xfrm>
              <a:off x="9846" y="4840"/>
              <a:ext cx="250" cy="391"/>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星形: 四角 13"/>
            <p:cNvSpPr/>
            <p:nvPr/>
          </p:nvSpPr>
          <p:spPr>
            <a:xfrm flipH="1">
              <a:off x="9846" y="5366"/>
              <a:ext cx="250" cy="3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星形: 四角 16"/>
            <p:cNvSpPr/>
            <p:nvPr/>
          </p:nvSpPr>
          <p:spPr>
            <a:xfrm>
              <a:off x="9831" y="5885"/>
              <a:ext cx="271" cy="446"/>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星形: 四角 15"/>
            <p:cNvSpPr/>
            <p:nvPr/>
          </p:nvSpPr>
          <p:spPr>
            <a:xfrm>
              <a:off x="9826" y="6384"/>
              <a:ext cx="271" cy="446"/>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星形: 四角 18"/>
            <p:cNvSpPr/>
            <p:nvPr/>
          </p:nvSpPr>
          <p:spPr>
            <a:xfrm>
              <a:off x="9841" y="6849"/>
              <a:ext cx="250" cy="391"/>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星形: 四角 22"/>
            <p:cNvSpPr/>
            <p:nvPr/>
          </p:nvSpPr>
          <p:spPr>
            <a:xfrm flipH="1">
              <a:off x="9841" y="7374"/>
              <a:ext cx="250" cy="3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星形: 四角 24"/>
            <p:cNvSpPr/>
            <p:nvPr/>
          </p:nvSpPr>
          <p:spPr>
            <a:xfrm>
              <a:off x="9826" y="7894"/>
              <a:ext cx="271" cy="446"/>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星形: 四角 26"/>
            <p:cNvSpPr/>
            <p:nvPr/>
          </p:nvSpPr>
          <p:spPr>
            <a:xfrm>
              <a:off x="9820" y="8393"/>
              <a:ext cx="271" cy="446"/>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星形: 四角 28"/>
            <p:cNvSpPr/>
            <p:nvPr/>
          </p:nvSpPr>
          <p:spPr>
            <a:xfrm>
              <a:off x="9857" y="8891"/>
              <a:ext cx="250" cy="391"/>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星形: 四角 30"/>
            <p:cNvSpPr/>
            <p:nvPr/>
          </p:nvSpPr>
          <p:spPr>
            <a:xfrm flipH="1">
              <a:off x="9857" y="9416"/>
              <a:ext cx="250" cy="3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星形: 四角 32"/>
            <p:cNvSpPr/>
            <p:nvPr/>
          </p:nvSpPr>
          <p:spPr>
            <a:xfrm>
              <a:off x="9841" y="9936"/>
              <a:ext cx="271" cy="446"/>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9" name="动作按钮: 转到主页 11">
            <a:hlinkClick r:id="rId3" action="ppaction://hlinksldjump" highlightClick="1"/>
          </p:cNvPr>
          <p:cNvSpPr/>
          <p:nvPr/>
        </p:nvSpPr>
        <p:spPr>
          <a:xfrm>
            <a:off x="10823893" y="5704509"/>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7685405" y="3122295"/>
            <a:ext cx="2328545" cy="2308860"/>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2332990" y="1678305"/>
            <a:ext cx="6924040" cy="953135"/>
          </a:xfrm>
          <a:prstGeom prst="rect">
            <a:avLst/>
          </a:prstGeom>
          <a:solidFill>
            <a:schemeClr val="bg2"/>
          </a:solidFill>
          <a:effectLst/>
        </p:spPr>
        <p:style>
          <a:lnRef idx="0">
            <a:scrgbClr r="0" g="0" b="0"/>
          </a:lnRef>
          <a:fillRef idx="1002">
            <a:schemeClr val="lt2"/>
          </a:fillRef>
          <a:effectRef idx="0">
            <a:scrgbClr r="0" g="0" b="0"/>
          </a:effectRef>
          <a:fontRef idx="major"/>
        </p:style>
        <p:txBody>
          <a:bodyPr wrap="square" rtlCol="0">
            <a:spAutoFit/>
          </a:bodyPr>
          <a:lstStyle/>
          <a:p>
            <a:pPr algn="l"/>
            <a:r>
              <a:rPr lang="en-US" altLang="zh-CN" sz="2800" dirty="0">
                <a:effectLst/>
                <a:latin typeface="Calibri" panose="020F0502020204030204" pitchFamily="34" charset="0"/>
                <a:ea typeface="宋体" panose="02010600030101010101" pitchFamily="2" charset="-122"/>
                <a:cs typeface="Calibri" panose="020F0502020204030204" pitchFamily="34" charset="0"/>
                <a:sym typeface="+mn-ea"/>
              </a:rPr>
              <a:t>Reflections on True Friendship </a:t>
            </a:r>
            <a:endParaRPr lang="en-US" altLang="zh-CN" sz="2800" dirty="0">
              <a:effectLst/>
              <a:latin typeface="Calibri" panose="020F0502020204030204" pitchFamily="34" charset="0"/>
              <a:ea typeface="宋体" panose="02010600030101010101" pitchFamily="2" charset="-122"/>
              <a:cs typeface="Calibri" panose="020F0502020204030204" pitchFamily="34" charset="0"/>
            </a:endParaRPr>
          </a:p>
          <a:p>
            <a:pPr algn="l"/>
            <a:r>
              <a:rPr lang="en-US" altLang="zh-CN" sz="2800" dirty="0">
                <a:latin typeface="Calibri" panose="020F0502020204030204" pitchFamily="34" charset="0"/>
                <a:ea typeface="宋体" panose="02010600030101010101" pitchFamily="2" charset="-122"/>
                <a:cs typeface="Calibri" panose="020F0502020204030204" pitchFamily="34" charset="0"/>
                <a:sym typeface="+mn-ea"/>
              </a:rPr>
              <a:t>                                                         </a:t>
            </a:r>
            <a:r>
              <a:rPr lang="en-US" altLang="zh-CN" sz="2800" i="1" dirty="0">
                <a:latin typeface="Bodoni MT Condensed" panose="02070606080606020203" pitchFamily="18" charset="0"/>
                <a:ea typeface="宋体" panose="02010600030101010101" pitchFamily="2" charset="-122"/>
                <a:cs typeface="Calibri" panose="020F0502020204030204" pitchFamily="34" charset="0"/>
                <a:sym typeface="+mn-ea"/>
              </a:rPr>
              <a:t>     Andrew O’Hagan </a:t>
            </a:r>
            <a:endParaRPr lang="zh-CN" altLang="en-US" sz="2400" i="1" dirty="0">
              <a:effectLst/>
              <a:latin typeface="Bodoni MT Condensed" panose="02070606080606020203" pitchFamily="18" charset="0"/>
              <a:ea typeface="宋体" panose="02010600030101010101" pitchFamily="2" charset="-122"/>
              <a:cs typeface="Calibri" panose="020F0502020204030204" pitchFamily="34" charset="0"/>
            </a:endParaRPr>
          </a:p>
        </p:txBody>
      </p:sp>
      <p:graphicFrame>
        <p:nvGraphicFramePr>
          <p:cNvPr id="11" name="图示 10"/>
          <p:cNvGraphicFramePr/>
          <p:nvPr>
            <p:extLst>
              <p:ext uri="{D42A27DB-BD31-4B8C-83A1-F6EECF244321}">
                <p14:modId xmlns:p14="http://schemas.microsoft.com/office/powerpoint/2010/main" val="2274391816"/>
              </p:ext>
            </p:extLst>
          </p:nvPr>
        </p:nvGraphicFramePr>
        <p:xfrm>
          <a:off x="1164590" y="2632710"/>
          <a:ext cx="6075045" cy="3556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页脚占位符 2"/>
          <p:cNvSpPr>
            <a:spLocks noGrp="1"/>
          </p:cNvSpPr>
          <p:nvPr/>
        </p:nvSpPr>
        <p:spPr>
          <a:xfrm>
            <a:off x="3686185" y="64597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8"/>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069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7" name="文本框 6"/>
          <p:cNvSpPr txBox="1"/>
          <p:nvPr/>
        </p:nvSpPr>
        <p:spPr>
          <a:xfrm>
            <a:off x="774700" y="1969770"/>
            <a:ext cx="9105900" cy="4227830"/>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Choose the </a:t>
            </a:r>
            <a:r>
              <a:rPr lang="en-US" altLang="zh-CN" sz="2400" i="1" dirty="0">
                <a:solidFill>
                  <a:srgbClr val="0070C0"/>
                </a:solidFill>
                <a:latin typeface="Calibri" panose="020F0502020204030204" pitchFamily="34" charset="0"/>
                <a:ea typeface="宋体" panose="02010600030101010101" pitchFamily="2" charset="-122"/>
                <a:cs typeface="Calibri" panose="020F0502020204030204" pitchFamily="34" charset="0"/>
              </a:rPr>
              <a:t>best</a:t>
            </a: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 answer according to your understanding of the text.</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1. The author and Mark used to _______ in their childhood. </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A. chat through the network                          B. write novels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C. work in the field                                           D. play together</a:t>
            </a:r>
          </a:p>
          <a:p>
            <a:pPr marL="180340" indent="266700" algn="just">
              <a:lnSpc>
                <a:spcPct val="114000"/>
              </a:lnSpc>
            </a:pPr>
            <a:endParaRPr lang="zh-CN" altLang="zh-CN" sz="20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2. The author could not find Mark later probably because_______.</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 he went to Saltcoats with his two sisters </a:t>
            </a: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B. he died of Crohn’s disease </a:t>
            </a: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C. he had moved to another place</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D. he was found only on Facebook</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4" name="文本框 3"/>
          <p:cNvSpPr txBox="1"/>
          <p:nvPr/>
        </p:nvSpPr>
        <p:spPr>
          <a:xfrm>
            <a:off x="5183144" y="2379737"/>
            <a:ext cx="407484" cy="461665"/>
          </a:xfrm>
          <a:prstGeom prst="rect">
            <a:avLst/>
          </a:prstGeom>
          <a:noFill/>
        </p:spPr>
        <p:txBody>
          <a:bodyPr wrap="none" rtlCol="0">
            <a:spAutoFit/>
          </a:bodyPr>
          <a:lstStyle/>
          <a:p>
            <a:pPr algn="l"/>
            <a:r>
              <a:rPr lang="en-US" altLang="zh-CN" sz="2400" b="1" dirty="0">
                <a:solidFill>
                  <a:srgbClr val="C00000"/>
                </a:solidFill>
                <a:latin typeface="Times New Roman" panose="02020603050405020304" pitchFamily="18" charset="0"/>
                <a:ea typeface="宋体" panose="02010600030101010101" pitchFamily="2" charset="-122"/>
              </a:rPr>
              <a:t>D</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15" name="文本框 14"/>
          <p:cNvSpPr txBox="1"/>
          <p:nvPr/>
        </p:nvSpPr>
        <p:spPr>
          <a:xfrm>
            <a:off x="8283668" y="3973147"/>
            <a:ext cx="407484" cy="461665"/>
          </a:xfrm>
          <a:prstGeom prst="rect">
            <a:avLst/>
          </a:prstGeom>
          <a:noFill/>
        </p:spPr>
        <p:txBody>
          <a:bodyPr wrap="none" rtlCol="0">
            <a:spAutoFit/>
          </a:bodyPr>
          <a:lstStyle/>
          <a:p>
            <a:pPr algn="l"/>
            <a:r>
              <a:rPr lang="en-US" altLang="zh-CN" sz="2400" b="1" dirty="0">
                <a:solidFill>
                  <a:srgbClr val="C00000"/>
                </a:solidFill>
                <a:latin typeface="Times New Roman" panose="02020603050405020304" pitchFamily="18" charset="0"/>
                <a:ea typeface="宋体" panose="02010600030101010101" pitchFamily="2" charset="-122"/>
              </a:rPr>
              <a:t>C</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069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7" name="文本框 6"/>
          <p:cNvSpPr txBox="1"/>
          <p:nvPr/>
        </p:nvSpPr>
        <p:spPr>
          <a:xfrm>
            <a:off x="774700" y="1969770"/>
            <a:ext cx="10856595" cy="3035935"/>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Choose the </a:t>
            </a:r>
            <a:r>
              <a:rPr lang="en-US" altLang="zh-CN" sz="2400" i="1" dirty="0">
                <a:solidFill>
                  <a:srgbClr val="0070C0"/>
                </a:solidFill>
                <a:latin typeface="Calibri" panose="020F0502020204030204" pitchFamily="34" charset="0"/>
                <a:ea typeface="宋体" panose="02010600030101010101" pitchFamily="2" charset="-122"/>
                <a:cs typeface="Calibri" panose="020F0502020204030204" pitchFamily="34" charset="0"/>
              </a:rPr>
              <a:t>best</a:t>
            </a: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 answer according to your understanding of the text.</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180340" indent="-180340" algn="just">
              <a:lnSpc>
                <a:spcPct val="114000"/>
              </a:lnSpc>
            </a:pPr>
            <a:r>
              <a:rPr lang="en-US" altLang="zh-CN" sz="2400" kern="100" dirty="0">
                <a:latin typeface="Calibri" panose="020F0502020204030204" pitchFamily="34" charset="0"/>
                <a:cs typeface="Calibri" panose="020F0502020204030204" pitchFamily="34" charset="0"/>
                <a:sym typeface="+mn-ea"/>
              </a:rPr>
              <a:t>3. The author finds that young people prefer to make friends_______.</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sym typeface="+mn-ea"/>
              </a:rPr>
              <a:t>A. by connecting with each other               B. through social media network </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sym typeface="+mn-ea"/>
              </a:rPr>
              <a:t>C. by sending photos to each other            D. through face-to-face communication</a:t>
            </a:r>
          </a:p>
          <a:p>
            <a:pPr marL="180340" indent="266700" algn="just">
              <a:lnSpc>
                <a:spcPct val="114000"/>
              </a:lnSpc>
            </a:pPr>
            <a:endParaRPr lang="zh-CN" altLang="zh-CN" sz="2400" kern="100" dirty="0">
              <a:latin typeface="Calibri" panose="020F0502020204030204" pitchFamily="34" charset="0"/>
              <a:cs typeface="Calibri" panose="020F0502020204030204" pitchFamily="34" charset="0"/>
            </a:endParaRPr>
          </a:p>
          <a:p>
            <a:pPr marL="180340" indent="-180340" algn="just">
              <a:lnSpc>
                <a:spcPct val="114000"/>
              </a:lnSpc>
            </a:pPr>
            <a:r>
              <a:rPr lang="en-US" altLang="zh-CN" sz="2400" kern="100" dirty="0">
                <a:latin typeface="Calibri" panose="020F0502020204030204" pitchFamily="34" charset="0"/>
                <a:cs typeface="Calibri" panose="020F0502020204030204" pitchFamily="34" charset="0"/>
                <a:sym typeface="+mn-ea"/>
              </a:rPr>
              <a:t>4. What is the author’s attitude toward the way young people make friends?  _______. </a:t>
            </a:r>
            <a:endParaRPr lang="zh-CN" altLang="zh-CN" sz="2400" kern="100" dirty="0">
              <a:latin typeface="Calibri" panose="020F0502020204030204" pitchFamily="34" charset="0"/>
              <a:cs typeface="Calibri" panose="020F0502020204030204" pitchFamily="34" charset="0"/>
            </a:endParaRPr>
          </a:p>
          <a:p>
            <a:pPr marL="180340" algn="just">
              <a:lnSpc>
                <a:spcPct val="114000"/>
              </a:lnSpc>
            </a:pPr>
            <a:r>
              <a:rPr lang="en-US" altLang="zh-CN" sz="2400" kern="100" dirty="0">
                <a:latin typeface="Calibri" panose="020F0502020204030204" pitchFamily="34" charset="0"/>
                <a:cs typeface="Calibri" panose="020F0502020204030204" pitchFamily="34" charset="0"/>
                <a:sym typeface="+mn-ea"/>
              </a:rPr>
              <a:t>   A. Doubtful.       B. Approving.        C. Disapproving.        D. Nonchalant.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10657154" y="4035965"/>
            <a:ext cx="407484" cy="461665"/>
          </a:xfrm>
          <a:prstGeom prst="rect">
            <a:avLst/>
          </a:prstGeom>
          <a:noFill/>
        </p:spPr>
        <p:txBody>
          <a:bodyPr wrap="none" rtlCol="0">
            <a:spAutoFit/>
          </a:bodyPr>
          <a:lstStyle/>
          <a:p>
            <a:pPr algn="l"/>
            <a:r>
              <a:rPr lang="en-US" altLang="zh-CN" sz="2400" b="1" dirty="0">
                <a:solidFill>
                  <a:srgbClr val="C00000"/>
                </a:solidFill>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6" name="文本框 5"/>
          <p:cNvSpPr txBox="1"/>
          <p:nvPr/>
        </p:nvSpPr>
        <p:spPr>
          <a:xfrm>
            <a:off x="8750329" y="2370718"/>
            <a:ext cx="389850"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B</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069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7" name="文本框 6"/>
          <p:cNvSpPr txBox="1"/>
          <p:nvPr/>
        </p:nvSpPr>
        <p:spPr>
          <a:xfrm>
            <a:off x="774700" y="1969770"/>
            <a:ext cx="10856595" cy="2614930"/>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Choose the </a:t>
            </a:r>
            <a:r>
              <a:rPr lang="en-US" altLang="zh-CN" sz="2400" i="1" dirty="0">
                <a:solidFill>
                  <a:srgbClr val="0070C0"/>
                </a:solidFill>
                <a:latin typeface="Calibri" panose="020F0502020204030204" pitchFamily="34" charset="0"/>
                <a:ea typeface="宋体" panose="02010600030101010101" pitchFamily="2" charset="-122"/>
                <a:cs typeface="Calibri" panose="020F0502020204030204" pitchFamily="34" charset="0"/>
              </a:rPr>
              <a:t>best</a:t>
            </a: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 answer according to your understanding of the text.</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457200" indent="-457200" algn="just">
              <a:lnSpc>
                <a:spcPct val="114000"/>
              </a:lnSpc>
              <a:buAutoNum type="arabicPeriod" startAt="5"/>
            </a:pPr>
            <a:r>
              <a:rPr lang="en-US" altLang="zh-CN" sz="2400" kern="100" dirty="0">
                <a:latin typeface="Calibri" panose="020F0502020204030204" pitchFamily="34" charset="0"/>
                <a:cs typeface="Calibri" panose="020F0502020204030204" pitchFamily="34" charset="0"/>
                <a:sym typeface="+mn-ea"/>
              </a:rPr>
              <a:t>What does the passage aim to tell us? _______.</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     A. Young people today do not know true friendship.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     B. True friendship means being loyal to our friends.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     C. The friendship between the author and Mark is everlasting.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     D. It’s impossible to make friends through the social network.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7" name="文本框 16"/>
          <p:cNvSpPr txBox="1"/>
          <p:nvPr/>
        </p:nvSpPr>
        <p:spPr>
          <a:xfrm>
            <a:off x="6377710" y="2368349"/>
            <a:ext cx="533401" cy="461665"/>
          </a:xfrm>
          <a:prstGeom prst="rect">
            <a:avLst/>
          </a:prstGeom>
          <a:noFill/>
        </p:spPr>
        <p:txBody>
          <a:bodyPr wrap="square" rtlCol="0">
            <a:spAutoFit/>
          </a:bodyPr>
          <a:lstStyle/>
          <a:p>
            <a:pPr algn="l"/>
            <a:r>
              <a:rPr lang="en-US" altLang="zh-CN" sz="2400" b="1" dirty="0">
                <a:solidFill>
                  <a:srgbClr val="C00000"/>
                </a:solidFill>
                <a:latin typeface="Times New Roman" panose="02020603050405020304" pitchFamily="18" charset="0"/>
                <a:ea typeface="宋体" panose="02010600030101010101" pitchFamily="2" charset="-122"/>
              </a:rPr>
              <a:t>B</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74470"/>
            <a:ext cx="10738485" cy="419481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lnSpc>
                <a:spcPct val="114000"/>
              </a:lnSpc>
            </a:pPr>
            <a:r>
              <a:rPr lang="en-US" altLang="zh-CN" sz="2400" dirty="0">
                <a:latin typeface="Calibri" panose="020F0502020204030204" pitchFamily="34" charset="0"/>
                <a:cs typeface="Calibri" panose="020F0502020204030204" pitchFamily="34" charset="0"/>
                <a:sym typeface="+mn-ea"/>
              </a:rPr>
              <a:t>1. The other day, I took down from the shelf a beautiful novel by William Maxwell—</a:t>
            </a:r>
            <a:r>
              <a:rPr lang="en-US" altLang="zh-CN" sz="2400" i="1" dirty="0">
                <a:latin typeface="Calibri" panose="020F0502020204030204" pitchFamily="34" charset="0"/>
                <a:cs typeface="Calibri" panose="020F0502020204030204" pitchFamily="34" charset="0"/>
                <a:sym typeface="+mn-ea"/>
              </a:rPr>
              <a:t>So Long, See You Tomorrow </a:t>
            </a:r>
            <a:r>
              <a:rPr lang="en-US" altLang="zh-CN" sz="2400" dirty="0">
                <a:latin typeface="Calibri" panose="020F0502020204030204" pitchFamily="34" charset="0"/>
                <a:cs typeface="Calibri" panose="020F0502020204030204" pitchFamily="34" charset="0"/>
                <a:sym typeface="+mn-ea"/>
              </a:rPr>
              <a:t>— and I realized the title alone summons </a:t>
            </a:r>
            <a:r>
              <a:rPr lang="en-US" altLang="zh-CN" sz="2400" dirty="0">
                <a:solidFill>
                  <a:srgbClr val="C00000"/>
                </a:solidFill>
                <a:latin typeface="Calibri" panose="020F0502020204030204" pitchFamily="34" charset="0"/>
                <a:cs typeface="Calibri" panose="020F0502020204030204" pitchFamily="34" charset="0"/>
                <a:sym typeface="+mn-ea"/>
              </a:rPr>
              <a:t>the unspoken bond</a:t>
            </a:r>
            <a:r>
              <a:rPr lang="en-US" altLang="zh-CN" sz="2400" dirty="0">
                <a:latin typeface="Calibri" panose="020F0502020204030204" pitchFamily="34" charset="0"/>
                <a:cs typeface="Calibri" panose="020F0502020204030204" pitchFamily="34" charset="0"/>
                <a:sym typeface="+mn-ea"/>
              </a:rPr>
              <a:t>, </a:t>
            </a:r>
            <a:r>
              <a:rPr lang="en-US" altLang="zh-CN" sz="2400" dirty="0">
                <a:solidFill>
                  <a:srgbClr val="C00000"/>
                </a:solidFill>
                <a:latin typeface="Calibri" panose="020F0502020204030204" pitchFamily="34" charset="0"/>
                <a:cs typeface="Calibri" panose="020F0502020204030204" pitchFamily="34" charset="0"/>
                <a:sym typeface="+mn-ea"/>
              </a:rPr>
              <a:t>the constant availability</a:t>
            </a:r>
            <a:r>
              <a:rPr lang="en-US" altLang="zh-CN" sz="2400" dirty="0">
                <a:latin typeface="Calibri" panose="020F0502020204030204" pitchFamily="34" charset="0"/>
                <a:cs typeface="Calibri" panose="020F0502020204030204" pitchFamily="34" charset="0"/>
                <a:sym typeface="+mn-ea"/>
              </a:rPr>
              <a:t>, </a:t>
            </a:r>
            <a:r>
              <a:rPr lang="en-US" altLang="zh-CN" sz="2400" dirty="0">
                <a:solidFill>
                  <a:srgbClr val="C00000"/>
                </a:solidFill>
                <a:latin typeface="Calibri" panose="020F0502020204030204" pitchFamily="34" charset="0"/>
                <a:cs typeface="Calibri" panose="020F0502020204030204" pitchFamily="34" charset="0"/>
                <a:sym typeface="+mn-ea"/>
              </a:rPr>
              <a:t>the </a:t>
            </a:r>
            <a:r>
              <a:rPr lang="en-US" altLang="zh-CN" sz="2400" dirty="0">
                <a:solidFill>
                  <a:schemeClr val="accent1">
                    <a:lumMod val="75000"/>
                  </a:schemeClr>
                </a:solidFill>
                <a:latin typeface="Calibri" panose="020F0502020204030204" pitchFamily="34" charset="0"/>
                <a:cs typeface="Calibri" panose="020F0502020204030204" pitchFamily="34" charset="0"/>
                <a:sym typeface="+mn-ea"/>
              </a:rPr>
              <a:t>relentless </a:t>
            </a:r>
            <a:r>
              <a:rPr lang="en-US" altLang="zh-CN" sz="2400" dirty="0">
                <a:solidFill>
                  <a:srgbClr val="C00000"/>
                </a:solidFill>
                <a:latin typeface="Calibri" panose="020F0502020204030204" pitchFamily="34" charset="0"/>
                <a:cs typeface="Calibri" panose="020F0502020204030204" pitchFamily="34" charset="0"/>
                <a:sym typeface="+mn-ea"/>
              </a:rPr>
              <a:t>promise </a:t>
            </a:r>
            <a:r>
              <a:rPr lang="en-US" altLang="zh-CN" sz="2400" dirty="0">
                <a:latin typeface="Calibri" panose="020F0502020204030204" pitchFamily="34" charset="0"/>
                <a:cs typeface="Calibri" panose="020F0502020204030204" pitchFamily="34" charset="0"/>
                <a:sym typeface="+mn-ea"/>
              </a:rPr>
              <a:t>that friendship is when you are 12</a:t>
            </a:r>
            <a:r>
              <a:rPr lang="en-US" altLang="zh-CN" sz="2400">
                <a:latin typeface="Calibri" panose="020F0502020204030204" pitchFamily="34" charset="0"/>
                <a:cs typeface="Calibri" panose="020F0502020204030204" pitchFamily="34" charset="0"/>
                <a:sym typeface="+mn-ea"/>
              </a:rPr>
              <a:t>. (Para 1) </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solidFill>
                  <a:schemeClr val="accent1">
                    <a:lumMod val="75000"/>
                  </a:schemeClr>
                </a:solidFill>
                <a:latin typeface="Calibri" panose="020F0502020204030204" pitchFamily="34" charset="0"/>
                <a:cs typeface="Calibri" panose="020F0502020204030204" pitchFamily="34" charset="0"/>
                <a:sym typeface="+mn-ea"/>
              </a:rPr>
              <a:t>relentless</a:t>
            </a:r>
            <a:r>
              <a:rPr lang="en-US" altLang="zh-CN" sz="2400" dirty="0">
                <a:latin typeface="Calibri" panose="020F0502020204030204" pitchFamily="34" charset="0"/>
                <a:cs typeface="Calibri" panose="020F0502020204030204" pitchFamily="34" charset="0"/>
                <a:sym typeface="+mn-ea"/>
              </a:rPr>
              <a:t>: Here, “relentless” doesn’t mean “cruel”, but “endless”. </a:t>
            </a:r>
            <a:endParaRPr lang="en-US" altLang="zh-CN" sz="2400" dirty="0">
              <a:solidFill>
                <a:srgbClr val="C00000"/>
              </a:solidFill>
              <a:latin typeface="Calibri" panose="020F0502020204030204" pitchFamily="34" charset="0"/>
              <a:cs typeface="Calibri" panose="020F0502020204030204" pitchFamily="34" charset="0"/>
            </a:endParaRPr>
          </a:p>
          <a:p>
            <a:pPr>
              <a:lnSpc>
                <a:spcPct val="114000"/>
              </a:lnSpc>
            </a:pPr>
            <a:r>
              <a:rPr lang="en-US" altLang="zh-CN" sz="2400" dirty="0">
                <a:solidFill>
                  <a:srgbClr val="C00000"/>
                </a:solidFill>
                <a:latin typeface="Calibri" panose="020F0502020204030204" pitchFamily="34" charset="0"/>
                <a:cs typeface="Calibri" panose="020F0502020204030204" pitchFamily="34" charset="0"/>
                <a:sym typeface="+mn-ea"/>
              </a:rPr>
              <a:t>the unspoken bond, the constant availability, the relentless promise</a:t>
            </a:r>
            <a:r>
              <a:rPr lang="en-US" altLang="zh-CN" sz="2400" dirty="0">
                <a:latin typeface="Calibri" panose="020F0502020204030204" pitchFamily="34" charset="0"/>
                <a:cs typeface="Calibri" panose="020F0502020204030204" pitchFamily="34" charset="0"/>
                <a:sym typeface="+mn-ea"/>
              </a:rPr>
              <a:t>: The three phrases capture the essence of friendship at 12 years old: the friends are closely bonded, constantly available for each other, and make lasting promises.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74605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74470"/>
            <a:ext cx="10738485" cy="293306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14000"/>
              </a:lnSpc>
            </a:pPr>
            <a:endParaRPr lang="en-US" altLang="zh-CN" sz="2400" dirty="0">
              <a:latin typeface="Calibri" panose="020F0502020204030204" pitchFamily="34" charset="0"/>
              <a:cs typeface="Calibri" panose="020F0502020204030204" pitchFamily="34" charset="0"/>
              <a:sym typeface="+mn-ea"/>
            </a:endParaRPr>
          </a:p>
          <a:p>
            <a:pPr>
              <a:lnSpc>
                <a:spcPct val="114000"/>
              </a:lnSpc>
            </a:pPr>
            <a:r>
              <a:rPr lang="en-US" altLang="zh-CN" sz="2400" dirty="0">
                <a:latin typeface="Calibri" panose="020F0502020204030204" pitchFamily="34" charset="0"/>
                <a:cs typeface="Calibri" panose="020F0502020204030204" pitchFamily="34" charset="0"/>
                <a:sym typeface="+mn-ea"/>
              </a:rPr>
              <a:t>2. Like the boys in Maxwell’s novel, he seemed like a </a:t>
            </a:r>
            <a:r>
              <a:rPr lang="en-US" altLang="zh-CN" sz="2400" dirty="0">
                <a:solidFill>
                  <a:srgbClr val="C00000"/>
                </a:solidFill>
                <a:latin typeface="Calibri" panose="020F0502020204030204" pitchFamily="34" charset="0"/>
                <a:cs typeface="Calibri" panose="020F0502020204030204" pitchFamily="34" charset="0"/>
                <a:sym typeface="+mn-ea"/>
              </a:rPr>
              <a:t>figment</a:t>
            </a:r>
            <a:r>
              <a:rPr lang="en-US" altLang="zh-CN" sz="2400" dirty="0">
                <a:latin typeface="Calibri" panose="020F0502020204030204" pitchFamily="34" charset="0"/>
                <a:cs typeface="Calibri" panose="020F0502020204030204" pitchFamily="34" charset="0"/>
                <a:sym typeface="+mn-ea"/>
              </a:rPr>
              <a:t>, or a fragile piece of memory that crumbles </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solidFill>
                  <a:srgbClr val="C00000"/>
                </a:solidFill>
                <a:latin typeface="Calibri" panose="020F0502020204030204" pitchFamily="34" charset="0"/>
                <a:cs typeface="Calibri" panose="020F0502020204030204" pitchFamily="34" charset="0"/>
                <a:sym typeface="+mn-ea"/>
              </a:rPr>
              <a:t>figment</a:t>
            </a:r>
            <a:r>
              <a:rPr lang="en-US" altLang="zh-CN" sz="2400" dirty="0">
                <a:latin typeface="Calibri" panose="020F0502020204030204" pitchFamily="34" charset="0"/>
                <a:cs typeface="Calibri" panose="020F0502020204030204" pitchFamily="34" charset="0"/>
                <a:sym typeface="+mn-ea"/>
              </a:rPr>
              <a:t>: The word “figment”, usually used in the phrase “a figment of someone’s imagination”, describes something that does not really exist and is just imagined.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74605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74470"/>
            <a:ext cx="10738485" cy="293306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14000"/>
              </a:lnSpc>
            </a:pPr>
            <a:endParaRPr lang="en-US" altLang="zh-CN" sz="2400" dirty="0">
              <a:sym typeface="+mn-ea"/>
            </a:endParaRPr>
          </a:p>
          <a:p>
            <a:pPr>
              <a:lnSpc>
                <a:spcPct val="114000"/>
              </a:lnSpc>
            </a:pPr>
            <a:r>
              <a:rPr lang="en-US" altLang="zh-CN" sz="2400" dirty="0">
                <a:sym typeface="+mn-ea"/>
              </a:rPr>
              <a:t>3. I tried </a:t>
            </a:r>
            <a:r>
              <a:rPr lang="en-US" altLang="zh-CN" sz="2400" dirty="0">
                <a:solidFill>
                  <a:srgbClr val="C00000"/>
                </a:solidFill>
                <a:sym typeface="+mn-ea"/>
              </a:rPr>
              <a:t>death certificates</a:t>
            </a:r>
            <a:r>
              <a:rPr lang="en-US" altLang="zh-CN" sz="2400" dirty="0">
                <a:sym typeface="+mn-ea"/>
              </a:rPr>
              <a:t>, fearing, as I have for a long time, that my old friend might have died</a:t>
            </a:r>
            <a:r>
              <a:rPr lang="en-US" altLang="zh-CN" sz="2400">
                <a:sym typeface="+mn-ea"/>
              </a:rPr>
              <a:t>. (Para 2) </a:t>
            </a:r>
            <a:endParaRPr lang="en-US" altLang="zh-CN" sz="2400" dirty="0"/>
          </a:p>
          <a:p>
            <a:pPr>
              <a:lnSpc>
                <a:spcPct val="114000"/>
              </a:lnSpc>
            </a:pPr>
            <a:r>
              <a:rPr lang="en-US" altLang="zh-CN" sz="2400" dirty="0">
                <a:solidFill>
                  <a:srgbClr val="C00000"/>
                </a:solidFill>
                <a:sym typeface="+mn-ea"/>
              </a:rPr>
              <a:t>death certificate</a:t>
            </a:r>
            <a:r>
              <a:rPr lang="en-US" altLang="zh-CN" sz="2400" dirty="0">
                <a:sym typeface="+mn-ea"/>
              </a:rPr>
              <a:t>: an official certificate signed by a doctor which states that someone is dead.</a:t>
            </a:r>
            <a:endParaRPr lang="zh-CN" altLang="en-US" sz="2400" b="1" dirty="0">
              <a:latin typeface="Calibri" panose="020F0502020204030204" pitchFamily="34" charset="0"/>
              <a:ea typeface="宋体" panose="02010600030101010101" pitchFamily="2" charset="-122"/>
              <a:cs typeface="Calibri" panose="020F0502020204030204" pitchFamily="34" charset="0"/>
              <a:sym typeface="+mn-ea"/>
            </a:endParaRPr>
          </a:p>
        </p:txBody>
      </p:sp>
      <p:pic>
        <p:nvPicPr>
          <p:cNvPr id="5" name="图片 4"/>
          <p:cNvPicPr>
            <a:picLocks noChangeAspect="1"/>
          </p:cNvPicPr>
          <p:nvPr/>
        </p:nvPicPr>
        <p:blipFill>
          <a:blip r:embed="rId2"/>
          <a:stretch>
            <a:fillRect/>
          </a:stretch>
        </p:blipFill>
        <p:spPr>
          <a:xfrm>
            <a:off x="786002" y="174605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74470"/>
            <a:ext cx="10738485" cy="448310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dirty="0">
              <a:sym typeface="+mn-ea"/>
            </a:endParaRPr>
          </a:p>
          <a:p>
            <a:pPr>
              <a:lnSpc>
                <a:spcPct val="110000"/>
              </a:lnSpc>
            </a:pPr>
            <a:r>
              <a:rPr lang="en-US" altLang="zh-CN" sz="2400" dirty="0">
                <a:sym typeface="+mn-ea"/>
              </a:rPr>
              <a:t>4. When I went back to Scotland recently, I drove to the square where we once lived, and I looked up at the window of my old house, remembering how I used to shine a </a:t>
            </a:r>
            <a:r>
              <a:rPr lang="en-US" altLang="zh-CN" sz="2400" dirty="0">
                <a:solidFill>
                  <a:srgbClr val="C00000"/>
                </a:solidFill>
                <a:sym typeface="+mn-ea"/>
              </a:rPr>
              <a:t>torch</a:t>
            </a:r>
            <a:r>
              <a:rPr lang="en-US" altLang="zh-CN" sz="2400" dirty="0">
                <a:sym typeface="+mn-ea"/>
              </a:rPr>
              <a:t> from there to Mark’s bedroom. Two </a:t>
            </a:r>
            <a:r>
              <a:rPr lang="en-US" altLang="zh-CN" sz="2400" dirty="0">
                <a:solidFill>
                  <a:srgbClr val="C00000"/>
                </a:solidFill>
                <a:sym typeface="+mn-ea"/>
              </a:rPr>
              <a:t>flashes</a:t>
            </a:r>
            <a:r>
              <a:rPr lang="en-US" altLang="zh-CN" sz="2400" dirty="0">
                <a:sym typeface="+mn-ea"/>
              </a:rPr>
              <a:t> meant “good night”. Three flashes meant “see you tomorrow</a:t>
            </a:r>
            <a:r>
              <a:rPr lang="en-US" altLang="zh-CN" sz="2400">
                <a:sym typeface="+mn-ea"/>
              </a:rPr>
              <a:t>”. (Para 2) </a:t>
            </a:r>
            <a:endParaRPr lang="en-US" altLang="zh-CN" sz="2400" dirty="0"/>
          </a:p>
          <a:p>
            <a:pPr>
              <a:lnSpc>
                <a:spcPct val="110000"/>
              </a:lnSpc>
            </a:pPr>
            <a:r>
              <a:rPr lang="en-US" altLang="zh-CN" sz="2400" dirty="0">
                <a:solidFill>
                  <a:srgbClr val="C00000"/>
                </a:solidFill>
                <a:sym typeface="+mn-ea"/>
              </a:rPr>
              <a:t>torch</a:t>
            </a:r>
            <a:r>
              <a:rPr lang="en-US" altLang="zh-CN" sz="2400" dirty="0">
                <a:sym typeface="+mn-ea"/>
              </a:rPr>
              <a:t>: Here, the word means a small electric light powered by </a:t>
            </a:r>
            <a:r>
              <a:rPr lang="en-US" altLang="zh-CN" sz="2400">
                <a:sym typeface="+mn-ea"/>
              </a:rPr>
              <a:t>batteries (</a:t>
            </a:r>
            <a:r>
              <a:rPr lang="zh-CN" altLang="en-US" sz="2400">
                <a:sym typeface="+mn-ea"/>
              </a:rPr>
              <a:t>手电筒 </a:t>
            </a:r>
            <a:r>
              <a:rPr lang="en-US" altLang="zh-CN" sz="2400">
                <a:sym typeface="+mn-ea"/>
              </a:rPr>
              <a:t>) </a:t>
            </a:r>
            <a:r>
              <a:rPr lang="en-US" altLang="zh-CN" sz="2400" dirty="0">
                <a:sym typeface="+mn-ea"/>
              </a:rPr>
              <a:t>rather than a long stick with burning material at one </a:t>
            </a:r>
            <a:r>
              <a:rPr lang="en-US" altLang="zh-CN" sz="2400">
                <a:sym typeface="+mn-ea"/>
              </a:rPr>
              <a:t>end (</a:t>
            </a:r>
            <a:r>
              <a:rPr lang="zh-CN" altLang="en-US" sz="2400">
                <a:sym typeface="+mn-ea"/>
              </a:rPr>
              <a:t>火把 </a:t>
            </a:r>
            <a:r>
              <a:rPr lang="en-US" altLang="zh-CN" sz="2400">
                <a:sym typeface="+mn-ea"/>
              </a:rPr>
              <a:t>). </a:t>
            </a:r>
            <a:r>
              <a:rPr lang="en-US" altLang="zh-CN" sz="2400" dirty="0">
                <a:sym typeface="+mn-ea"/>
              </a:rPr>
              <a:t>It is usually used in British English in this sense; in American English, “flashlight” is used more often. </a:t>
            </a:r>
            <a:endParaRPr lang="en-US" altLang="zh-CN" sz="2400" dirty="0"/>
          </a:p>
          <a:p>
            <a:pPr>
              <a:lnSpc>
                <a:spcPct val="110000"/>
              </a:lnSpc>
            </a:pPr>
            <a:r>
              <a:rPr lang="en-US" altLang="zh-CN" sz="2400" dirty="0">
                <a:solidFill>
                  <a:srgbClr val="C00000"/>
                </a:solidFill>
                <a:sym typeface="+mn-ea"/>
              </a:rPr>
              <a:t>flashes</a:t>
            </a:r>
            <a:r>
              <a:rPr lang="en-US" altLang="zh-CN" sz="2400" dirty="0">
                <a:sym typeface="+mn-ea"/>
              </a:rPr>
              <a:t>: The flashes of the torch are used by the boys as coded signals for delivering messages.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74605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8" name="文本框 7"/>
          <p:cNvSpPr txBox="1"/>
          <p:nvPr/>
        </p:nvSpPr>
        <p:spPr>
          <a:xfrm>
            <a:off x="786765" y="1480820"/>
            <a:ext cx="10714990" cy="4718050"/>
          </a:xfrm>
          <a:prstGeom prst="rect">
            <a:avLst/>
          </a:prstGeom>
          <a:noFill/>
        </p:spPr>
        <p:txBody>
          <a:bodyPr wrap="square" rtlCol="0">
            <a:spAutoFit/>
          </a:bodyPr>
          <a:lstStyle/>
          <a:p>
            <a:pPr algn="just">
              <a:lnSpc>
                <a:spcPct val="114000"/>
              </a:lnSpc>
              <a:buAutoNum type="arabicPeriod"/>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About the author and her essay: Emery Bergman, then a 17-year-old freshman and a Fine Arts major at Cornell University from Montclair, New Jersey, made a video in 2017 for a digital media class assignment, which challenged her to depict a “transformation”. She focused on her difficult transition from high school to college and conveyed a powerful message for anyone who was struggling during the first few months of college. After she posted it on social network, it went viral and resonated with people all over the country. In 2018, Bergman, then a sophomore at Cornell University, wrote this essay published in </a:t>
            </a: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rPr>
              <a:t>The New York Times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telling her story about the video and her reflections on loneliness and friendship. Her mother Meredith Bergman also published an article in </a:t>
            </a: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rPr>
              <a:t>The New York Times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giving her opinions from the perspective of a parent.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74470"/>
            <a:ext cx="10738485" cy="335343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dirty="0">
              <a:sym typeface="+mn-ea"/>
            </a:endParaRPr>
          </a:p>
          <a:p>
            <a:pPr algn="just">
              <a:lnSpc>
                <a:spcPct val="114000"/>
              </a:lnSpc>
            </a:pPr>
            <a:endParaRPr lang="en-US" altLang="zh-CN" sz="2400" dirty="0">
              <a:sym typeface="+mn-ea"/>
            </a:endParaRPr>
          </a:p>
          <a:p>
            <a:pPr algn="just">
              <a:lnSpc>
                <a:spcPct val="114000"/>
              </a:lnSpc>
            </a:pPr>
            <a:r>
              <a:rPr lang="en-US" altLang="zh-CN" sz="2400" dirty="0">
                <a:sym typeface="+mn-ea"/>
              </a:rPr>
              <a:t>5. She and her friends get together and spend hours trying out poses, making videos, </a:t>
            </a:r>
            <a:r>
              <a:rPr lang="en-US" altLang="zh-CN" sz="2400" dirty="0">
                <a:solidFill>
                  <a:srgbClr val="C00000"/>
                </a:solidFill>
                <a:sym typeface="+mn-ea"/>
              </a:rPr>
              <a:t>retouching</a:t>
            </a:r>
            <a:r>
              <a:rPr lang="en-US" altLang="zh-CN" sz="2400" dirty="0">
                <a:sym typeface="+mn-ea"/>
              </a:rPr>
              <a:t> them, setting them to music and posting them on this or that social media network</a:t>
            </a:r>
            <a:r>
              <a:rPr lang="en-US" altLang="zh-CN" sz="2400">
                <a:sym typeface="+mn-ea"/>
              </a:rPr>
              <a:t>. (Para 3) </a:t>
            </a:r>
            <a:endParaRPr lang="en-US" altLang="zh-CN" sz="2400" dirty="0"/>
          </a:p>
          <a:p>
            <a:pPr algn="just">
              <a:lnSpc>
                <a:spcPct val="114000"/>
              </a:lnSpc>
            </a:pPr>
            <a:r>
              <a:rPr lang="en-US" altLang="zh-CN" sz="2400" dirty="0">
                <a:solidFill>
                  <a:srgbClr val="C00000"/>
                </a:solidFill>
                <a:sym typeface="+mn-ea"/>
              </a:rPr>
              <a:t>retouch</a:t>
            </a:r>
            <a:r>
              <a:rPr lang="en-US" altLang="zh-CN" sz="2400" dirty="0">
                <a:sym typeface="+mn-ea"/>
              </a:rPr>
              <a:t>: To retouch a picture or photograph is to improve it by painting over marks or making other small changes. Here, it can be translated as “</a:t>
            </a:r>
            <a:r>
              <a:rPr lang="zh-CN" altLang="en-US" sz="2200" dirty="0">
                <a:latin typeface="微软雅黑" panose="020B0503020204020204" charset="-122"/>
                <a:ea typeface="微软雅黑" panose="020B0503020204020204" charset="-122"/>
                <a:sym typeface="+mn-ea"/>
              </a:rPr>
              <a:t>修图</a:t>
            </a:r>
            <a:r>
              <a:rPr lang="zh-CN" altLang="en-US" sz="2400" dirty="0">
                <a:sym typeface="+mn-ea"/>
              </a:rPr>
              <a:t> ”</a:t>
            </a:r>
            <a:r>
              <a:rPr lang="en-US" altLang="zh-CN" sz="2400" dirty="0">
                <a:sym typeface="+mn-ea"/>
              </a:rPr>
              <a:t>.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74605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74470"/>
            <a:ext cx="10738485" cy="335343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dirty="0">
              <a:sym typeface="+mn-ea"/>
            </a:endParaRPr>
          </a:p>
          <a:p>
            <a:pPr algn="just">
              <a:lnSpc>
                <a:spcPct val="114000"/>
              </a:lnSpc>
            </a:pPr>
            <a:endParaRPr lang="en-US" altLang="zh-CN" sz="2400" dirty="0">
              <a:sym typeface="+mn-ea"/>
            </a:endParaRPr>
          </a:p>
          <a:p>
            <a:pPr algn="just">
              <a:lnSpc>
                <a:spcPct val="114000"/>
              </a:lnSpc>
            </a:pPr>
            <a:r>
              <a:rPr lang="en-US" altLang="zh-CN" sz="2400" dirty="0">
                <a:sym typeface="+mn-ea"/>
              </a:rPr>
              <a:t>6. As a contrast, a pair of excellent youngsters in my </a:t>
            </a:r>
            <a:r>
              <a:rPr lang="en-US" altLang="zh-CN" sz="2400" dirty="0">
                <a:solidFill>
                  <a:srgbClr val="C00000"/>
                </a:solidFill>
                <a:sym typeface="+mn-ea"/>
              </a:rPr>
              <a:t>wider family </a:t>
            </a:r>
            <a:r>
              <a:rPr lang="en-US" altLang="zh-CN" sz="2400" dirty="0">
                <a:sym typeface="+mn-ea"/>
              </a:rPr>
              <a:t>have over 1,000 Facebook “friends” between them</a:t>
            </a:r>
            <a:r>
              <a:rPr lang="en-US" altLang="zh-CN" sz="2400">
                <a:sym typeface="+mn-ea"/>
              </a:rPr>
              <a:t>. (Para 4) </a:t>
            </a:r>
            <a:endParaRPr lang="en-US" altLang="zh-CN" sz="2400" dirty="0"/>
          </a:p>
          <a:p>
            <a:pPr algn="just">
              <a:lnSpc>
                <a:spcPct val="114000"/>
              </a:lnSpc>
            </a:pPr>
            <a:r>
              <a:rPr lang="en-US" altLang="zh-CN" sz="2400" dirty="0">
                <a:solidFill>
                  <a:srgbClr val="C00000"/>
                </a:solidFill>
                <a:sym typeface="+mn-ea"/>
              </a:rPr>
              <a:t>wider family</a:t>
            </a:r>
            <a:r>
              <a:rPr lang="en-US" altLang="zh-CN" sz="2400" dirty="0">
                <a:sym typeface="+mn-ea"/>
              </a:rPr>
              <a:t>: It means roughly the same thing as “extended family”, which is a family group that includes the immediate </a:t>
            </a:r>
            <a:r>
              <a:rPr lang="en-US" altLang="zh-CN" sz="2400">
                <a:sym typeface="+mn-ea"/>
              </a:rPr>
              <a:t>family (parents and children) </a:t>
            </a:r>
            <a:r>
              <a:rPr lang="en-US" altLang="zh-CN" sz="2400" dirty="0">
                <a:sym typeface="+mn-ea"/>
              </a:rPr>
              <a:t>and relatives such as uncles, aunts, and grandparents.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74605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74470"/>
            <a:ext cx="10738485" cy="335343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dirty="0">
              <a:sym typeface="+mn-ea"/>
            </a:endParaRPr>
          </a:p>
          <a:p>
            <a:pPr algn="just">
              <a:lnSpc>
                <a:spcPct val="114000"/>
              </a:lnSpc>
            </a:pPr>
            <a:endParaRPr lang="en-US" altLang="zh-CN" sz="2400" dirty="0">
              <a:sym typeface="+mn-ea"/>
            </a:endParaRPr>
          </a:p>
          <a:p>
            <a:pPr algn="just">
              <a:lnSpc>
                <a:spcPct val="114000"/>
              </a:lnSpc>
            </a:pPr>
            <a:r>
              <a:rPr lang="en-US" altLang="zh-CN" sz="2400" dirty="0">
                <a:sym typeface="+mn-ea"/>
              </a:rPr>
              <a:t>7. The social network gives them the option of </a:t>
            </a:r>
            <a:r>
              <a:rPr lang="en-US" altLang="zh-CN" sz="2400" dirty="0">
                <a:solidFill>
                  <a:srgbClr val="C00000"/>
                </a:solidFill>
                <a:sym typeface="+mn-ea"/>
              </a:rPr>
              <a:t>corralling</a:t>
            </a:r>
            <a:r>
              <a:rPr lang="en-US" altLang="zh-CN" sz="2400" dirty="0">
                <a:sym typeface="+mn-ea"/>
              </a:rPr>
              <a:t> people </a:t>
            </a:r>
            <a:r>
              <a:rPr lang="en-US" altLang="zh-CN" sz="2400" dirty="0">
                <a:solidFill>
                  <a:srgbClr val="C00000"/>
                </a:solidFill>
                <a:sym typeface="+mn-ea"/>
              </a:rPr>
              <a:t>into</a:t>
            </a:r>
            <a:r>
              <a:rPr lang="en-US" altLang="zh-CN" sz="2400" dirty="0">
                <a:sym typeface="+mn-ea"/>
              </a:rPr>
              <a:t> “close friends” or “acquaintances,” and, naturally, they always have the option of clicking “unfriend</a:t>
            </a:r>
            <a:r>
              <a:rPr lang="en-US" altLang="zh-CN" sz="2400">
                <a:sym typeface="+mn-ea"/>
              </a:rPr>
              <a:t>.” (Para 4) </a:t>
            </a:r>
            <a:r>
              <a:rPr lang="en-US" altLang="zh-CN" sz="2400" dirty="0">
                <a:solidFill>
                  <a:srgbClr val="C00000"/>
                </a:solidFill>
                <a:sym typeface="+mn-ea"/>
              </a:rPr>
              <a:t>corral…into…</a:t>
            </a:r>
            <a:r>
              <a:rPr lang="en-US" altLang="zh-CN" sz="2400" dirty="0">
                <a:sym typeface="+mn-ea"/>
              </a:rPr>
              <a:t>: a vivid expression meaning “group…into…” </a:t>
            </a:r>
            <a:endParaRPr lang="en-US" altLang="zh-CN" sz="2400" dirty="0"/>
          </a:p>
          <a:p>
            <a:pPr algn="just">
              <a:lnSpc>
                <a:spcPct val="114000"/>
              </a:lnSpc>
            </a:pPr>
            <a:r>
              <a:rPr lang="en-US" altLang="zh-CN" sz="2400" i="1" dirty="0">
                <a:sym typeface="+mn-ea"/>
              </a:rPr>
              <a:t>e.g. </a:t>
            </a:r>
            <a:r>
              <a:rPr lang="en-US" altLang="zh-CN" sz="2400" dirty="0">
                <a:sym typeface="+mn-ea"/>
              </a:rPr>
              <a:t>The company was thinking about ways to corral the “likes” and suggestions of its members into a more cohesive system.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74605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74470"/>
            <a:ext cx="10738485" cy="419481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dirty="0">
              <a:sym typeface="+mn-ea"/>
            </a:endParaRPr>
          </a:p>
          <a:p>
            <a:pPr algn="just">
              <a:lnSpc>
                <a:spcPct val="114000"/>
              </a:lnSpc>
            </a:pPr>
            <a:endParaRPr lang="en-US" altLang="zh-CN" sz="2400" dirty="0">
              <a:sym typeface="+mn-ea"/>
            </a:endParaRPr>
          </a:p>
          <a:p>
            <a:pPr algn="just">
              <a:lnSpc>
                <a:spcPct val="114000"/>
              </a:lnSpc>
            </a:pPr>
            <a:r>
              <a:rPr lang="en-US" altLang="zh-CN" sz="2400" dirty="0">
                <a:sym typeface="+mn-ea"/>
              </a:rPr>
              <a:t>8. People now in their 20s have a lot of self-advertising talent, but are they, I wonder, close to the point where a bad breakup, say, or a death in the family, isn’t a moment of opportunity for </a:t>
            </a:r>
            <a:r>
              <a:rPr lang="en-US" altLang="zh-CN" sz="2400" dirty="0">
                <a:solidFill>
                  <a:srgbClr val="C00000"/>
                </a:solidFill>
                <a:sym typeface="+mn-ea"/>
              </a:rPr>
              <a:t>the protective and dignifying balms of old friendship</a:t>
            </a:r>
            <a:r>
              <a:rPr lang="en-US" altLang="zh-CN" sz="2400" dirty="0">
                <a:sym typeface="+mn-ea"/>
              </a:rPr>
              <a:t>, but simply a quiet day on social media</a:t>
            </a:r>
            <a:r>
              <a:rPr lang="en-US" altLang="zh-CN" sz="2400">
                <a:sym typeface="+mn-ea"/>
              </a:rPr>
              <a:t>? (Para 4) </a:t>
            </a:r>
            <a:endParaRPr lang="en-US" altLang="zh-CN" sz="2400" dirty="0"/>
          </a:p>
          <a:p>
            <a:pPr algn="just">
              <a:lnSpc>
                <a:spcPct val="114000"/>
              </a:lnSpc>
            </a:pPr>
            <a:r>
              <a:rPr lang="en-US" altLang="zh-CN" sz="2400" dirty="0">
                <a:solidFill>
                  <a:srgbClr val="C00000"/>
                </a:solidFill>
                <a:sym typeface="+mn-ea"/>
              </a:rPr>
              <a:t>the protective and dignifying balms of old friendship</a:t>
            </a:r>
            <a:r>
              <a:rPr lang="en-US" altLang="zh-CN" sz="2400" dirty="0">
                <a:sym typeface="+mn-ea"/>
              </a:rPr>
              <a:t>: The phrase means that, in the past, when people experienced sad events such as breakup or death of family members, they got much help, consolation and support from their friends.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74605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74470"/>
            <a:ext cx="10738485" cy="293306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dirty="0">
              <a:sym typeface="+mn-ea"/>
            </a:endParaRPr>
          </a:p>
          <a:p>
            <a:pPr algn="just">
              <a:lnSpc>
                <a:spcPct val="114000"/>
              </a:lnSpc>
            </a:pPr>
            <a:endParaRPr lang="en-US" altLang="zh-CN" sz="2400" dirty="0">
              <a:sym typeface="+mn-ea"/>
            </a:endParaRPr>
          </a:p>
          <a:p>
            <a:pPr algn="just">
              <a:lnSpc>
                <a:spcPct val="114000"/>
              </a:lnSpc>
            </a:pPr>
            <a:r>
              <a:rPr lang="en-US" altLang="zh-CN" sz="2400" dirty="0">
                <a:sym typeface="+mn-ea"/>
              </a:rPr>
              <a:t>9. The times we live in </a:t>
            </a:r>
            <a:r>
              <a:rPr lang="en-US" altLang="zh-CN" sz="2400" dirty="0">
                <a:solidFill>
                  <a:srgbClr val="C00000"/>
                </a:solidFill>
                <a:sym typeface="+mn-ea"/>
              </a:rPr>
              <a:t>are big on </a:t>
            </a:r>
            <a:r>
              <a:rPr lang="en-US" altLang="zh-CN" sz="2400" dirty="0">
                <a:sym typeface="+mn-ea"/>
              </a:rPr>
              <a:t>loyalty</a:t>
            </a:r>
            <a:r>
              <a:rPr lang="en-US" altLang="zh-CN" sz="2400">
                <a:sym typeface="+mn-ea"/>
              </a:rPr>
              <a:t>. (Para 5) </a:t>
            </a:r>
            <a:endParaRPr lang="en-US" altLang="zh-CN" sz="2400" dirty="0"/>
          </a:p>
          <a:p>
            <a:pPr algn="just">
              <a:lnSpc>
                <a:spcPct val="114000"/>
              </a:lnSpc>
            </a:pPr>
            <a:r>
              <a:rPr lang="en-US" altLang="zh-CN" sz="2400" dirty="0">
                <a:solidFill>
                  <a:srgbClr val="C00000"/>
                </a:solidFill>
                <a:sym typeface="+mn-ea"/>
              </a:rPr>
              <a:t>be big on </a:t>
            </a:r>
            <a:r>
              <a:rPr lang="en-US" altLang="zh-CN" sz="2400" dirty="0" err="1">
                <a:solidFill>
                  <a:srgbClr val="C00000"/>
                </a:solidFill>
                <a:sym typeface="+mn-ea"/>
              </a:rPr>
              <a:t>sth</a:t>
            </a:r>
            <a:r>
              <a:rPr lang="en-US" altLang="zh-CN" sz="2400" dirty="0">
                <a:solidFill>
                  <a:srgbClr val="C00000"/>
                </a:solidFill>
                <a:sym typeface="+mn-ea"/>
              </a:rPr>
              <a:t>.</a:t>
            </a:r>
            <a:r>
              <a:rPr lang="en-US" altLang="zh-CN" sz="2400" dirty="0">
                <a:sym typeface="+mn-ea"/>
              </a:rPr>
              <a:t>: This phrase is an informal expression meaning “be enthusiastic about </a:t>
            </a:r>
            <a:r>
              <a:rPr lang="en-US" altLang="zh-CN" sz="2400" dirty="0" err="1">
                <a:sym typeface="+mn-ea"/>
              </a:rPr>
              <a:t>sth</a:t>
            </a:r>
            <a:r>
              <a:rPr lang="en-US" altLang="zh-CN" sz="2400" dirty="0">
                <a:sym typeface="+mn-ea"/>
              </a:rPr>
              <a:t>.” </a:t>
            </a:r>
            <a:endParaRPr lang="en-US" altLang="zh-CN" sz="2400" dirty="0"/>
          </a:p>
          <a:p>
            <a:pPr algn="just">
              <a:lnSpc>
                <a:spcPct val="114000"/>
              </a:lnSpc>
            </a:pPr>
            <a:r>
              <a:rPr lang="en-US" altLang="zh-CN" sz="2400" i="1" dirty="0">
                <a:sym typeface="+mn-ea"/>
              </a:rPr>
              <a:t>e.g. </a:t>
            </a:r>
            <a:r>
              <a:rPr lang="en-US" altLang="zh-CN" sz="2400" dirty="0">
                <a:sym typeface="+mn-ea"/>
              </a:rPr>
              <a:t>I'm not very big on classical music.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74605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2" name="动作按钮: 后退或前一项 11">
            <a:hlinkClick r:id="rId4" action="ppaction://hlinksldjump" highlightClick="1"/>
          </p:cNvPr>
          <p:cNvSpPr/>
          <p:nvPr/>
        </p:nvSpPr>
        <p:spPr>
          <a:xfrm>
            <a:off x="10876037" y="5785130"/>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pPr algn="l"/>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Fill in the blanks with words from the word bank. None of the words can be used more than once. Change the form when necessary.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6311" b="10663"/>
          <a:stretch>
            <a:fillRect/>
          </a:stretch>
        </p:blipFill>
        <p:spPr>
          <a:xfrm>
            <a:off x="730250" y="2292350"/>
            <a:ext cx="3445510" cy="4010025"/>
          </a:xfrm>
          <a:prstGeom prst="rect">
            <a:avLst/>
          </a:prstGeom>
        </p:spPr>
      </p:pic>
      <p:sp>
        <p:nvSpPr>
          <p:cNvPr id="8" name="文本框 7"/>
          <p:cNvSpPr txBox="1"/>
          <p:nvPr/>
        </p:nvSpPr>
        <p:spPr>
          <a:xfrm>
            <a:off x="4392930" y="2517140"/>
            <a:ext cx="7211060" cy="3456305"/>
          </a:xfrm>
          <a:prstGeom prst="rect">
            <a:avLst/>
          </a:prstGeom>
          <a:noFill/>
        </p:spPr>
        <p:txBody>
          <a:bodyPr wrap="square">
            <a:spAutoFit/>
          </a:bodyPr>
          <a:lstStyle/>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1. Truth is often stranger than ___________.</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2. The mother keeps her baby’s birth __________ in the drawer.</a:t>
            </a:r>
          </a:p>
          <a:p>
            <a:pPr marL="180340" indent="-180340">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3.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He may be prosecuted for </a:t>
            </a:r>
            <a:r>
              <a:rPr lang="en-US" altLang="zh-CN" sz="2400" kern="100" dirty="0">
                <a:latin typeface="Calibri" panose="020F0502020204030204" pitchFamily="34" charset="0"/>
                <a:ea typeface="宋体" panose="02010600030101010101" pitchFamily="2" charset="-122"/>
                <a:cs typeface="Calibri" panose="020F0502020204030204" pitchFamily="34" charset="0"/>
              </a:rPr>
              <a:t>__</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______secrets about the security agency.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4. The boy’s bedroom is a complete ________ to the guest room.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5. Howard is a </a:t>
            </a:r>
            <a:r>
              <a:rPr lang="en-US" altLang="zh-CN" sz="2400" kern="100" dirty="0">
                <a:latin typeface="Calibri" panose="020F0502020204030204" pitchFamily="34" charset="0"/>
                <a:ea typeface="宋体" panose="02010600030101010101" pitchFamily="2" charset="-122"/>
                <a:cs typeface="Calibri" panose="020F0502020204030204" pitchFamily="34" charset="0"/>
              </a:rPr>
              <a:t>__</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_______ pianist.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8321292" y="2516938"/>
            <a:ext cx="1447800"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fiction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7" name="文本框 6"/>
          <p:cNvSpPr txBox="1"/>
          <p:nvPr/>
        </p:nvSpPr>
        <p:spPr>
          <a:xfrm>
            <a:off x="9122956" y="2950461"/>
            <a:ext cx="1568809" cy="461665"/>
          </a:xfrm>
          <a:prstGeom prst="rect">
            <a:avLst/>
          </a:prstGeom>
          <a:noFill/>
        </p:spPr>
        <p:txBody>
          <a:bodyPr wrap="squar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certificate</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5" name="文本框 14"/>
          <p:cNvSpPr txBox="1"/>
          <p:nvPr/>
        </p:nvSpPr>
        <p:spPr>
          <a:xfrm>
            <a:off x="7966957" y="3742489"/>
            <a:ext cx="1403554" cy="461665"/>
          </a:xfrm>
          <a:prstGeom prst="rect">
            <a:avLst/>
          </a:prstGeom>
          <a:noFill/>
        </p:spPr>
        <p:txBody>
          <a:bodyPr wrap="squar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revealing</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6" name="文本框 15"/>
          <p:cNvSpPr txBox="1"/>
          <p:nvPr/>
        </p:nvSpPr>
        <p:spPr>
          <a:xfrm>
            <a:off x="9346192" y="4556763"/>
            <a:ext cx="1447802"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contrast</a:t>
            </a:r>
          </a:p>
        </p:txBody>
      </p:sp>
      <p:sp>
        <p:nvSpPr>
          <p:cNvPr id="19" name="文本框 18"/>
          <p:cNvSpPr txBox="1"/>
          <p:nvPr/>
        </p:nvSpPr>
        <p:spPr>
          <a:xfrm>
            <a:off x="6367787" y="5425463"/>
            <a:ext cx="1447801" cy="461665"/>
          </a:xfrm>
          <a:prstGeom prst="rect">
            <a:avLst/>
          </a:prstGeom>
          <a:noFill/>
        </p:spPr>
        <p:txBody>
          <a:bodyPr wrap="squar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talented</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5" grpId="0"/>
      <p:bldP spid="16" grpId="0"/>
      <p:bldP spid="1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pPr algn="l"/>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Fill in the blanks with words from the word bank. None of the words can be used more than once. Change the form when necessary.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6311" b="10663"/>
          <a:stretch>
            <a:fillRect/>
          </a:stretch>
        </p:blipFill>
        <p:spPr>
          <a:xfrm>
            <a:off x="730250" y="2292350"/>
            <a:ext cx="3445510" cy="4010025"/>
          </a:xfrm>
          <a:prstGeom prst="rect">
            <a:avLst/>
          </a:prstGeom>
        </p:spPr>
      </p:pic>
      <p:sp>
        <p:nvSpPr>
          <p:cNvPr id="10" name="文本框 9"/>
          <p:cNvSpPr txBox="1"/>
          <p:nvPr/>
        </p:nvSpPr>
        <p:spPr>
          <a:xfrm>
            <a:off x="4410075" y="2685415"/>
            <a:ext cx="7222490" cy="3035935"/>
          </a:xfrm>
          <a:prstGeom prst="rect">
            <a:avLst/>
          </a:prstGeom>
          <a:noFill/>
        </p:spPr>
        <p:txBody>
          <a:bodyPr wrap="square">
            <a:spAutoFit/>
          </a:bodyPr>
          <a:lstStyle/>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6. Are you ___________ with the works of Shakespeare? </a:t>
            </a:r>
          </a:p>
          <a:p>
            <a:pPr marL="180340" indent="-180340">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7. </a:t>
            </a:r>
            <a:r>
              <a:rPr lang="en-US" altLang="zh-CN" sz="2400" kern="10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They didn’t leave him much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_______ </a:t>
            </a:r>
            <a:r>
              <a:rPr lang="en-US" altLang="zh-CN" sz="2400" kern="10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—either he paid the money or they’d beat him up. </a:t>
            </a:r>
          </a:p>
          <a:p>
            <a:pPr marL="180340" indent="-180340">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8. He’d always been such a _______ friend to us all.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9. </a:t>
            </a:r>
            <a:r>
              <a:rPr lang="en-US" altLang="zh-CN" sz="2400" kern="100" dirty="0">
                <a:latin typeface="Calibri" panose="020F0502020204030204" pitchFamily="34" charset="0"/>
                <a:cs typeface="Calibri" panose="020F0502020204030204" pitchFamily="34" charset="0"/>
              </a:rPr>
              <a:t>The English language is ____________ changing.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10</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She was nervous and kept __________ the crowd for her husband.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4" name="文本框 13"/>
          <p:cNvSpPr txBox="1"/>
          <p:nvPr/>
        </p:nvSpPr>
        <p:spPr>
          <a:xfrm>
            <a:off x="5912553" y="2661646"/>
            <a:ext cx="1787708"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acquainted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8351631" y="3061348"/>
            <a:ext cx="1066327"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option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8012399" y="3917224"/>
            <a:ext cx="1500809"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loyal</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7" name="文本框 16"/>
          <p:cNvSpPr txBox="1"/>
          <p:nvPr/>
        </p:nvSpPr>
        <p:spPr>
          <a:xfrm>
            <a:off x="7959469" y="4349790"/>
            <a:ext cx="1606667" cy="461665"/>
          </a:xfrm>
          <a:prstGeom prst="rect">
            <a:avLst/>
          </a:prstGeom>
          <a:noFill/>
        </p:spPr>
        <p:txBody>
          <a:bodyPr wrap="squar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constantly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8" name="文本框 17"/>
          <p:cNvSpPr txBox="1"/>
          <p:nvPr/>
        </p:nvSpPr>
        <p:spPr>
          <a:xfrm>
            <a:off x="8387491" y="4752858"/>
            <a:ext cx="1291722"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scanning</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P spid="12"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30250" y="1860550"/>
            <a:ext cx="10775950" cy="3876675"/>
          </a:xfrm>
          <a:prstGeom prst="rect">
            <a:avLst/>
          </a:prstGeom>
          <a:noFill/>
        </p:spPr>
        <p:txBody>
          <a:bodyPr wrap="square" rtlCol="0">
            <a:spAutoFit/>
          </a:bodyPr>
          <a:lstStyle/>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2. Standardized tests: Standardized tests have been a part of American education since the mid.1800s. They are generally used to predict the likelihood of a student’s success in an academic setting. Standardized tests are used in the admission process at elite or private elementary and secondary schools, as well as most colleges and universities. Current standardized tests for undergraduate study include </a:t>
            </a:r>
            <a:r>
              <a:rPr lang="en-US" altLang="zh-CN" sz="2400" kern="100">
                <a:effectLst/>
                <a:latin typeface="Calibri" panose="020F0502020204030204" pitchFamily="34" charset="0"/>
                <a:ea typeface="宋体" panose="02010600030101010101" pitchFamily="2" charset="-122"/>
                <a:cs typeface="Calibri" panose="020F0502020204030204" pitchFamily="34" charset="0"/>
              </a:rPr>
              <a:t>SAT (Scholastic Aptitude Test), ACT (American College Test), ACCUPLACER (a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placement test offered by community colleges and </a:t>
            </a:r>
            <a:r>
              <a:rPr lang="en-US" altLang="zh-CN" sz="2400" kern="100">
                <a:effectLst/>
                <a:latin typeface="Calibri" panose="020F0502020204030204" pitchFamily="34" charset="0"/>
                <a:ea typeface="宋体" panose="02010600030101010101" pitchFamily="2" charset="-122"/>
                <a:cs typeface="Calibri" panose="020F0502020204030204" pitchFamily="34" charset="0"/>
              </a:rPr>
              <a:t>4-year colleges)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and </a:t>
            </a:r>
            <a:r>
              <a:rPr lang="en-US" altLang="zh-CN" sz="2400" kern="100">
                <a:effectLst/>
                <a:latin typeface="Calibri" panose="020F0502020204030204" pitchFamily="34" charset="0"/>
                <a:ea typeface="宋体" panose="02010600030101010101" pitchFamily="2" charset="-122"/>
                <a:cs typeface="Calibri" panose="020F0502020204030204" pitchFamily="34" charset="0"/>
              </a:rPr>
              <a:t>CLT (Classic Learning Test).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In the UK, the major standardized test for undergraduates is the A-level </a:t>
            </a:r>
            <a:r>
              <a:rPr lang="en-US" altLang="zh-CN" sz="2400" kern="100">
                <a:effectLst/>
                <a:latin typeface="Calibri" panose="020F0502020204030204" pitchFamily="34" charset="0"/>
                <a:ea typeface="宋体" panose="02010600030101010101" pitchFamily="2" charset="-122"/>
                <a:cs typeface="Calibri" panose="020F0502020204030204" pitchFamily="34" charset="0"/>
              </a:rPr>
              <a:t>Test (General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Certificate of Education </a:t>
            </a:r>
            <a:r>
              <a:rPr lang="en-US" altLang="zh-CN" sz="2400" kern="100">
                <a:effectLst/>
                <a:latin typeface="Calibri" panose="020F0502020204030204" pitchFamily="34" charset="0"/>
                <a:ea typeface="宋体" panose="02010600030101010101" pitchFamily="2" charset="-122"/>
                <a:cs typeface="Calibri" panose="020F0502020204030204" pitchFamily="34" charset="0"/>
              </a:rPr>
              <a:t>Advanced Level).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5" name="动作按钮: 后退或前一项 4">
            <a:hlinkClick r:id="rId3" action="ppaction://hlinksldjump" highlightClick="1"/>
            <a:extLst>
              <a:ext uri="{FF2B5EF4-FFF2-40B4-BE49-F238E27FC236}">
                <a16:creationId xmlns:a16="http://schemas.microsoft.com/office/drawing/2014/main" id="{EEC19849-1351-48E3-B331-1696EE0783DA}"/>
              </a:ext>
            </a:extLst>
          </p:cNvPr>
          <p:cNvSpPr/>
          <p:nvPr/>
        </p:nvSpPr>
        <p:spPr>
          <a:xfrm>
            <a:off x="11241157" y="5802678"/>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tags/tag1.xml><?xml version="1.0" encoding="utf-8"?>
<p:tagLst xmlns:a="http://schemas.openxmlformats.org/drawingml/2006/main" xmlns:r="http://schemas.openxmlformats.org/officeDocument/2006/relationships" xmlns:p="http://schemas.openxmlformats.org/presentationml/2006/main">
  <p:tag name="KSO_WM_SLIDE_ID" val="diagram20208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08575"/>
  <p:tag name="KSO_WM_SLIDE_LAYOUT" val="a_b_d"/>
  <p:tag name="KSO_WM_SLIDE_LAYOUT_CNT" val="1_1_1"/>
  <p:tag name="KSO_WM_SLIDE_LAYOUT_INFO" val="{&quot;direction&quot;:1,&quot;id&quot;:&quot;2020-06-26T08:22:30&quot;,&quot;maxSize&quot;:{&quot;size1&quot;:26.300000000000001},&quot;minSize&quot;:{&quot;size1&quot;:26.300000000000001},&quot;normalSize&quot;:{&quot;size1&quot;:26.300000000000001},&quot;subLayout&quot;:[{&quot;backgroundInfo&quot;:[{&quot;bottom&quot;:0,&quot;bottomAbs&quot;:false,&quot;left&quot;:0,&quot;leftAbs&quot;:false,&quot;right&quot;:-0.094955490000000004,&quot;rightAbs&quot;:false,&quot;top&quot;:0,&quot;topAbs&quot;:false,&quot;type&quot;:&quot;leftRight&quot;}],&quot;id&quot;:&quot;2020-06-26T08:22:30&quot;,&quot;margin&quot;:{&quot;bottom&quot;:8.4670000076293945,&quot;left&quot;:1.6929999589920044,&quot;right&quot;:0.026000002399086952,&quot;top&quot;:3.3870000839233398},&quot;maxSize&quot;:{&quot;size1&quot;:35.27166861074943},&quot;minSize&quot;:{&quot;size1&quot;:25.271668610749419},&quot;normalSize&quot;:{&quot;size1&quot;:28.827224166304973},&quot;subLayout&quot;:[{&quot;id&quot;:&quot;2020-06-26T08:22:30&quot;,&quot;margin&quot;:{&quot;bottom&quot;:0.037641759961843491,&quot;left&quot;:1.6929999589920044,&quot;right&quot;:0.026000002399086952,&quot;top&quot;:3.3870000839233398},&quot;type&quot;:0},{&quot;id&quot;:&quot;2020-06-26T08:22:30&quot;,&quot;margin&quot;:{&quot;bottom&quot;:8.4670000076293945,&quot;left&quot;:1.6929999589920044,&quot;right&quot;:0.026000002399086952,&quot;top&quot;:0.032913796603679657},&quot;type&quot;:0}],&quot;type&quot;:0},{&quot;id&quot;:&quot;2020-06-26T08:22:30&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95c973fcd6134020a63a4180aebd3213&quot;,&quot;fill_align&quot;:&quot;lm&quot;,&quot;text_align&quot;:&quot;lm&quot;,&quot;text_direction&quot;:&quot;horizontal&quot;,&quot;chip_types&quot;:[&quot;header&quot;]},{&quot;fill_id&quot;:&quot;1c24f19bff6c4bd6a5f20f57a535bdbe&quot;,&quot;fill_align&quot;:&quot;cm&quot;,&quot;text_align&quot;:&quot;cm&quot;,&quot;text_direction&quot;:&quot;horizontal&quot;,&quot;chip_types&quot;:[&quot;diagram&quot;,&quot;pictext&quot;,&quot;picture&quot;,&quot;chart&quot;,&quot;table&quot;,&quot;video&quot;],&quot;support_features&quot;:[&quot;collage&quot;,&quot;carousel&quot;]}],[{&quot;fill_id&quot;:&quot;95c973fcd6134020a63a4180aebd3213&quot;,&quot;fill_align&quot;:&quot;lm&quot;,&quot;text_align&quot;:&quot;lm&quot;,&quot;text_direction&quot;:&quot;horizontal&quot;,&quot;chip_types&quot;:[&quot;text&quot;]},{&quot;fill_id&quot;:&quot;1c24f19bff6c4bd6a5f20f57a535bdbe&quot;,&quot;fill_align&quot;:&quot;cm&quot;,&quot;text_align&quot;:&quot;lm&quot;,&quot;text_direction&quot;:&quot;horizontal&quot;,&quot;chip_types&quot;:[&quot;text&quot;]}]]"/>
  <p:tag name="KSO_WM_CHIP_XID" val="5ef21358a491bb0086638bf9"/>
  <p:tag name="KSO_WM_CHIP_GROUPID" val="5ef21358a491bb0086638bf8"/>
  <p:tag name="KSO_WM_SLIDE_BK_DARK_LIGHT" val="2"/>
  <p:tag name="KSO_WM_SLIDE_BACKGROUND_TYPE" val="leftRight"/>
  <p:tag name="KSO_WM_SLIDE_SUPPORT_FEATURE_TYPE" val="3"/>
  <p:tag name="KSO_WM_TEMPLATE_ASSEMBLE_XID" val="5ef53fc4ea5a3ac527a1893c"/>
  <p:tag name="KSO_WM_TEMPLATE_ASSEMBLE_GROUPID" val="5ef53fc4ea5a3ac527a1893c"/>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7ccafe29-444b-46f4-84b0-5248fbe7d1d1}"/>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0fa3aac7-f85e-48c7-9d34-f38db469933c}"/>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857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575"/>
  <p:tag name="KSO_WM_UNIT_VALUE" val="375"/>
  <p:tag name="KSO_WM_TEMPLATE_ASSEMBLE_XID" val="5ef53fc4ea5a3ac527a1893c"/>
  <p:tag name="KSO_WM_TEMPLATE_ASSEMBLE_GROUPID" val="5ef53fc4ea5a3ac527a1893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75_1*i*2"/>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b422f2034e864be2a6101a6a8509cec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5ef53fc4ea5a3ac527a1893c"/>
  <p:tag name="KSO_WM_TEMPLATE_ASSEMBLE_GROUPID" val="5ef53fc4ea5a3ac527a1893c"/>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75_1*i*3"/>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ef53fc4ea5a3ac527a1893c"/>
  <p:tag name="KSO_WM_TEMPLATE_ASSEMBLE_GROUPID" val="5ef53fc4ea5a3ac527a1893c"/>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75_1*i*4"/>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ef53fc4ea5a3ac527a1893c"/>
  <p:tag name="KSO_WM_TEMPLATE_ASSEMBLE_GROUPID" val="5ef53fc4ea5a3ac527a1893c"/>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575_1*i*5"/>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575_1*i*6"/>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heme/theme1.xml><?xml version="1.0" encoding="utf-8"?>
<a:theme xmlns:a="http://schemas.openxmlformats.org/drawingml/2006/main" name="回顾">
  <a:themeElements>
    <a:clrScheme name="回顾">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noFill/>
      </a:spPr>
      <a:bodyPr wrap="square">
        <a:spAutoFit/>
      </a:bodyPr>
      <a:lstStyle>
        <a:defPPr algn="l">
          <a:defRPr sz="2400" dirty="0">
            <a:effectLst/>
            <a:latin typeface="Times New Roman" panose="02020603050405020304" pitchFamily="18" charset="0"/>
            <a:ea typeface="宋体"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47</TotalTime>
  <Words>8482</Words>
  <Application>Microsoft Office PowerPoint</Application>
  <PresentationFormat>宽屏</PresentationFormat>
  <Paragraphs>783</Paragraphs>
  <Slides>86</Slides>
  <Notes>1</Notes>
  <HiddenSlides>0</HiddenSlides>
  <MMClips>4</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86</vt:i4>
      </vt:variant>
    </vt:vector>
  </HeadingPairs>
  <TitlesOfParts>
    <vt:vector size="99" baseType="lpstr">
      <vt:lpstr>Americana XBd BT</vt:lpstr>
      <vt:lpstr>等线</vt:lpstr>
      <vt:lpstr>方正汉真广标简体</vt:lpstr>
      <vt:lpstr>微软雅黑</vt:lpstr>
      <vt:lpstr>Arial</vt:lpstr>
      <vt:lpstr>Bodoni MT Condensed</vt:lpstr>
      <vt:lpstr>Bradley Hand ITC</vt:lpstr>
      <vt:lpstr>Broadway</vt:lpstr>
      <vt:lpstr>Calibri</vt:lpstr>
      <vt:lpstr>Calibri Light</vt:lpstr>
      <vt:lpstr>Times New Roman</vt:lpstr>
      <vt:lpstr>Wingdings</vt:lpstr>
      <vt:lpstr>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University Education</dc:title>
  <dc:creator>wgq</dc:creator>
  <cp:lastModifiedBy>wgq</cp:lastModifiedBy>
  <cp:revision>223</cp:revision>
  <dcterms:created xsi:type="dcterms:W3CDTF">2020-08-15T02:55:00Z</dcterms:created>
  <dcterms:modified xsi:type="dcterms:W3CDTF">2020-09-04T05:53:28Z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